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1" r:id="rId1"/>
  </p:sldMasterIdLst>
  <p:notesMasterIdLst>
    <p:notesMasterId r:id="rId35"/>
  </p:notesMasterIdLst>
  <p:sldIdLst>
    <p:sldId id="325" r:id="rId2"/>
    <p:sldId id="326" r:id="rId3"/>
    <p:sldId id="379" r:id="rId4"/>
    <p:sldId id="373" r:id="rId5"/>
    <p:sldId id="374" r:id="rId6"/>
    <p:sldId id="377" r:id="rId7"/>
    <p:sldId id="382" r:id="rId8"/>
    <p:sldId id="348" r:id="rId9"/>
    <p:sldId id="349" r:id="rId10"/>
    <p:sldId id="383" r:id="rId11"/>
    <p:sldId id="378" r:id="rId12"/>
    <p:sldId id="351" r:id="rId13"/>
    <p:sldId id="376" r:id="rId14"/>
    <p:sldId id="347" r:id="rId15"/>
    <p:sldId id="375" r:id="rId16"/>
    <p:sldId id="364" r:id="rId17"/>
    <p:sldId id="346" r:id="rId18"/>
    <p:sldId id="343" r:id="rId19"/>
    <p:sldId id="362" r:id="rId20"/>
    <p:sldId id="384" r:id="rId21"/>
    <p:sldId id="385" r:id="rId22"/>
    <p:sldId id="386" r:id="rId23"/>
    <p:sldId id="387" r:id="rId24"/>
    <p:sldId id="388" r:id="rId25"/>
    <p:sldId id="389" r:id="rId26"/>
    <p:sldId id="390" r:id="rId27"/>
    <p:sldId id="365" r:id="rId28"/>
    <p:sldId id="367" r:id="rId29"/>
    <p:sldId id="368" r:id="rId30"/>
    <p:sldId id="380" r:id="rId31"/>
    <p:sldId id="381" r:id="rId32"/>
    <p:sldId id="366" r:id="rId33"/>
    <p:sldId id="369" r:id="rId3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51" autoAdjust="0"/>
    <p:restoredTop sz="94631"/>
  </p:normalViewPr>
  <p:slideViewPr>
    <p:cSldViewPr snapToObjects="1">
      <p:cViewPr>
        <p:scale>
          <a:sx n="135" d="100"/>
          <a:sy n="135" d="100"/>
        </p:scale>
        <p:origin x="432" y="17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924212-FE63-2541-B12E-9C6983833C93}" type="datetimeFigureOut">
              <a:rPr lang="en-US" smtClean="0"/>
              <a:t>7/17/18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C100228-8734-7142-A05C-B7B7DB7865F7}" type="slidenum">
              <a:rPr lang="en-US" smtClean="0"/>
              <a:t>‹#›</a:t>
            </a:fld>
            <a:endParaRPr lang="en-US"/>
          </a:p>
        </p:txBody>
      </p:sp>
    </p:spTree>
    <p:extLst>
      <p:ext uri="{BB962C8B-B14F-4D97-AF65-F5344CB8AC3E}">
        <p14:creationId xmlns:p14="http://schemas.microsoft.com/office/powerpoint/2010/main" val="5231516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a:t>
            </a:r>
            <a:r>
              <a:rPr lang="en-US" baseline="0" dirty="0" smtClean="0"/>
              <a:t> open: </a:t>
            </a:r>
            <a:r>
              <a:rPr lang="en-US" dirty="0" smtClean="0"/>
              <a:t>https://</a:t>
            </a:r>
            <a:r>
              <a:rPr lang="en-US" dirty="0" err="1" smtClean="0"/>
              <a:t>mathwithbaddrawings.com</a:t>
            </a:r>
            <a:r>
              <a:rPr lang="en-US" dirty="0" smtClean="0"/>
              <a:t>/2016/07/13/why-not-to-trust-statistics/</a:t>
            </a:r>
          </a:p>
          <a:p>
            <a:endParaRPr lang="en-US" dirty="0" smtClean="0"/>
          </a:p>
          <a:p>
            <a:pPr marL="0" lvl="0" indent="0" rtl="0">
              <a:spcBef>
                <a:spcPts val="0"/>
              </a:spcBef>
              <a:spcAft>
                <a:spcPts val="0"/>
              </a:spcAft>
              <a:buNone/>
            </a:pPr>
            <a:endParaRPr dirty="0"/>
          </a:p>
        </p:txBody>
      </p:sp>
    </p:spTree>
    <p:extLst>
      <p:ext uri="{BB962C8B-B14F-4D97-AF65-F5344CB8AC3E}">
        <p14:creationId xmlns:p14="http://schemas.microsoft.com/office/powerpoint/2010/main" val="14426908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056503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www.latimes.com</a:t>
            </a:r>
            <a:r>
              <a:rPr lang="en-US" dirty="0" smtClean="0"/>
              <a:t>/local/</a:t>
            </a:r>
            <a:r>
              <a:rPr lang="en-US" dirty="0" err="1" smtClean="0"/>
              <a:t>cityhall</a:t>
            </a:r>
            <a:r>
              <a:rPr lang="en-US" dirty="0" smtClean="0"/>
              <a:t>/la-me-crime-stats-20151015-story.html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11</a:t>
            </a:fld>
            <a:endParaRPr lang="en-US"/>
          </a:p>
        </p:txBody>
      </p:sp>
    </p:spTree>
    <p:extLst>
      <p:ext uri="{BB962C8B-B14F-4D97-AF65-F5344CB8AC3E}">
        <p14:creationId xmlns:p14="http://schemas.microsoft.com/office/powerpoint/2010/main" val="4202974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www.buzzfeed.com</a:t>
            </a:r>
            <a:r>
              <a:rPr lang="en-US" dirty="0" smtClean="0"/>
              <a:t>/</a:t>
            </a:r>
            <a:r>
              <a:rPr lang="en-US" dirty="0" err="1" smtClean="0"/>
              <a:t>peteraldhous</a:t>
            </a:r>
            <a:r>
              <a:rPr lang="en-US" dirty="0" smtClean="0"/>
              <a:t>/</a:t>
            </a:r>
            <a:r>
              <a:rPr lang="en-US" dirty="0" err="1" smtClean="0"/>
              <a:t>spies-in-the-skies?utm_term</a:t>
            </a:r>
            <a:r>
              <a:rPr lang="en-US" dirty="0" smtClean="0"/>
              <a:t>=.taPrVQWez#.hede9d6ZL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12</a:t>
            </a:fld>
            <a:endParaRPr lang="en-US"/>
          </a:p>
        </p:txBody>
      </p:sp>
    </p:spTree>
    <p:extLst>
      <p:ext uri="{BB962C8B-B14F-4D97-AF65-F5344CB8AC3E}">
        <p14:creationId xmlns:p14="http://schemas.microsoft.com/office/powerpoint/2010/main" val="4447170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4130325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open.blogs.nytimes.com</a:t>
            </a:r>
            <a:r>
              <a:rPr lang="en-US" dirty="0" smtClean="0"/>
              <a:t>/2015/04/09/extracting-structured-data-from-recipes-using-conditional-random-fields/</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14</a:t>
            </a:fld>
            <a:endParaRPr lang="en-US"/>
          </a:p>
        </p:txBody>
      </p:sp>
    </p:spTree>
    <p:extLst>
      <p:ext uri="{BB962C8B-B14F-4D97-AF65-F5344CB8AC3E}">
        <p14:creationId xmlns:p14="http://schemas.microsoft.com/office/powerpoint/2010/main" val="698649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github.com</a:t>
            </a:r>
            <a:r>
              <a:rPr lang="en-US" dirty="0" smtClean="0"/>
              <a:t>/cjdd3b/</a:t>
            </a:r>
            <a:r>
              <a:rPr lang="en-US" dirty="0" err="1" smtClean="0"/>
              <a:t>fec</a:t>
            </a:r>
            <a:r>
              <a:rPr lang="en-US" dirty="0" smtClean="0"/>
              <a:t>-standardizer/wiki</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15</a:t>
            </a:fld>
            <a:endParaRPr lang="en-US"/>
          </a:p>
        </p:txBody>
      </p:sp>
    </p:spTree>
    <p:extLst>
      <p:ext uri="{BB962C8B-B14F-4D97-AF65-F5344CB8AC3E}">
        <p14:creationId xmlns:p14="http://schemas.microsoft.com/office/powerpoint/2010/main" val="9156146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1045749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r>
              <a:rPr lang="en-US" dirty="0" smtClean="0"/>
              <a:t>https://</a:t>
            </a:r>
            <a:r>
              <a:rPr lang="en-US" dirty="0" err="1" smtClean="0"/>
              <a:t>www.nytimes.com</a:t>
            </a:r>
            <a:r>
              <a:rPr lang="en-US" dirty="0" smtClean="0"/>
              <a:t>/interactive/2016/upshot/presidential-polls-</a:t>
            </a:r>
            <a:r>
              <a:rPr lang="en-US" dirty="0" err="1" smtClean="0"/>
              <a:t>forecast.html</a:t>
            </a:r>
            <a:endParaRPr dirty="0"/>
          </a:p>
        </p:txBody>
      </p:sp>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88282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http://</a:t>
            </a:r>
            <a:r>
              <a:rPr lang="en-US" dirty="0" err="1" smtClean="0"/>
              <a:t>online.wsj.com</a:t>
            </a:r>
            <a:r>
              <a:rPr lang="en-US" dirty="0" smtClean="0"/>
              <a:t>/articles/SB10000872396390444100404577641463717344178</a:t>
            </a:r>
            <a:endParaRPr lang="en-US" dirty="0"/>
          </a:p>
        </p:txBody>
      </p:sp>
      <p:sp>
        <p:nvSpPr>
          <p:cNvPr id="4" name="Slide Number Placeholder 3"/>
          <p:cNvSpPr>
            <a:spLocks noGrp="1"/>
          </p:cNvSpPr>
          <p:nvPr>
            <p:ph type="sldNum" sz="quarter" idx="10"/>
          </p:nvPr>
        </p:nvSpPr>
        <p:spPr/>
        <p:txBody>
          <a:bodyPr/>
          <a:lstStyle/>
          <a:p>
            <a:fld id="{91F94457-9BA0-764D-8A5D-F8EBEC7A9632}" type="slidenum">
              <a:rPr lang="en-US" smtClean="0"/>
              <a:t>18</a:t>
            </a:fld>
            <a:endParaRPr lang="en-US"/>
          </a:p>
        </p:txBody>
      </p:sp>
    </p:spTree>
    <p:extLst>
      <p:ext uri="{BB962C8B-B14F-4D97-AF65-F5344CB8AC3E}">
        <p14:creationId xmlns:p14="http://schemas.microsoft.com/office/powerpoint/2010/main" val="17681527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https://</a:t>
            </a:r>
            <a:r>
              <a:rPr lang="en-US" dirty="0" err="1" smtClean="0"/>
              <a:t>medium.com</a:t>
            </a:r>
            <a:r>
              <a:rPr lang="en-US" dirty="0" smtClean="0"/>
              <a:t>/@</a:t>
            </a:r>
            <a:r>
              <a:rPr lang="en-US" dirty="0" err="1" smtClean="0"/>
              <a:t>whstancil</a:t>
            </a:r>
            <a:r>
              <a:rPr lang="en-US" dirty="0" smtClean="0"/>
              <a:t>/statistical-model-strongly-suggests-the-stormy-daniels-payoff-came-from-the-trump-campaign-7c09c300cb18</a:t>
            </a:r>
          </a:p>
          <a:p>
            <a:endParaRPr lang="en-US" dirty="0"/>
          </a:p>
        </p:txBody>
      </p:sp>
      <p:sp>
        <p:nvSpPr>
          <p:cNvPr id="4" name="Slide Number Placeholder 3"/>
          <p:cNvSpPr>
            <a:spLocks noGrp="1"/>
          </p:cNvSpPr>
          <p:nvPr>
            <p:ph type="sldNum" sz="quarter" idx="10"/>
          </p:nvPr>
        </p:nvSpPr>
        <p:spPr/>
        <p:txBody>
          <a:bodyPr/>
          <a:lstStyle/>
          <a:p>
            <a:fld id="{91F94457-9BA0-764D-8A5D-F8EBEC7A9632}" type="slidenum">
              <a:rPr lang="en-US" smtClean="0"/>
              <a:t>19</a:t>
            </a:fld>
            <a:endParaRPr lang="en-US"/>
          </a:p>
        </p:txBody>
      </p:sp>
    </p:spTree>
    <p:extLst>
      <p:ext uri="{BB962C8B-B14F-4D97-AF65-F5344CB8AC3E}">
        <p14:creationId xmlns:p14="http://schemas.microsoft.com/office/powerpoint/2010/main" val="1619332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6559196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7420536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http://</a:t>
            </a:r>
            <a:r>
              <a:rPr lang="en-US" dirty="0" err="1" smtClean="0"/>
              <a:t>projects.heraldtribune.com</a:t>
            </a:r>
            <a:r>
              <a:rPr lang="en-US" dirty="0" smtClean="0"/>
              <a:t>/bias/sentencing/</a:t>
            </a:r>
            <a:endParaRPr dirty="0"/>
          </a:p>
        </p:txBody>
      </p:sp>
      <p:sp>
        <p:nvSpPr>
          <p:cNvPr id="52" name="Shape 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010261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https://</a:t>
            </a:r>
            <a:r>
              <a:rPr lang="en-US" dirty="0" err="1" smtClean="0"/>
              <a:t>github.com</a:t>
            </a:r>
            <a:r>
              <a:rPr lang="en-US" dirty="0" smtClean="0"/>
              <a:t>/</a:t>
            </a:r>
            <a:r>
              <a:rPr lang="en-US" dirty="0" err="1" smtClean="0"/>
              <a:t>barjacks</a:t>
            </a:r>
            <a:r>
              <a:rPr lang="en-US" dirty="0" smtClean="0"/>
              <a:t>/</a:t>
            </a:r>
            <a:r>
              <a:rPr lang="en-US" dirty="0" err="1" smtClean="0"/>
              <a:t>swiss</a:t>
            </a:r>
            <a:r>
              <a:rPr lang="en-US" dirty="0" smtClean="0"/>
              <a:t>-asylum-judges</a:t>
            </a:r>
          </a:p>
          <a:p>
            <a:pPr>
              <a:spcBef>
                <a:spcPts val="0"/>
              </a:spcBef>
              <a:buNone/>
            </a:pPr>
            <a:endParaRPr dirty="0"/>
          </a:p>
        </p:txBody>
      </p:sp>
      <p:sp>
        <p:nvSpPr>
          <p:cNvPr id="52" name="Shape 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987339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0" name="Shape 12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baseline="0">
              <a:solidFill>
                <a:schemeClr val="dk1"/>
              </a:solidFill>
              <a:latin typeface="Calibri"/>
              <a:ea typeface="Calibri"/>
              <a:cs typeface="Calibri"/>
              <a:sym typeface="Calibri"/>
            </a:endParaRPr>
          </a:p>
        </p:txBody>
      </p:sp>
      <p:sp>
        <p:nvSpPr>
          <p:cNvPr id="121" name="Shape 12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baseline="0">
                <a:solidFill>
                  <a:schemeClr val="dk1"/>
                </a:solidFill>
                <a:latin typeface="Calibri"/>
                <a:ea typeface="Calibri"/>
                <a:cs typeface="Calibri"/>
                <a:sym typeface="Calibri"/>
              </a:rPr>
              <a:t>23</a:t>
            </a:fld>
            <a:endParaRPr lang="en-US" sz="1200" b="0" i="0" u="none" strike="noStrike" cap="none" baseline="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631125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4757880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1402986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US" dirty="0" smtClean="0"/>
              <a:t>http://</a:t>
            </a:r>
            <a:r>
              <a:rPr lang="en-US" dirty="0" err="1" smtClean="0"/>
              <a:t>algorithmtips.org</a:t>
            </a:r>
            <a:r>
              <a:rPr lang="en-US" dirty="0" smtClean="0"/>
              <a:t>/</a:t>
            </a:r>
            <a:endParaRPr dirty="0"/>
          </a:p>
        </p:txBody>
      </p:sp>
      <p:sp>
        <p:nvSpPr>
          <p:cNvPr id="52" name="Shape 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6060201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1160630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databricks.com</a:t>
            </a:r>
            <a:r>
              <a:rPr lang="en-US" dirty="0" smtClean="0"/>
              <a:t>/blog/2018/05/03/benchmarking-apache-spark-on-a-single-node-</a:t>
            </a:r>
            <a:r>
              <a:rPr lang="en-US" dirty="0" err="1" smtClean="0"/>
              <a:t>machine.html</a:t>
            </a:r>
            <a:endParaRPr lang="en-US" dirty="0"/>
          </a:p>
        </p:txBody>
      </p:sp>
      <p:sp>
        <p:nvSpPr>
          <p:cNvPr id="4" name="Slide Number Placeholder 3"/>
          <p:cNvSpPr>
            <a:spLocks noGrp="1"/>
          </p:cNvSpPr>
          <p:nvPr>
            <p:ph type="sldNum" sz="quarter" idx="10"/>
          </p:nvPr>
        </p:nvSpPr>
        <p:spPr/>
        <p:txBody>
          <a:bodyPr/>
          <a:lstStyle/>
          <a:p>
            <a:fld id="{AC100228-8734-7142-A05C-B7B7DB7865F7}" type="slidenum">
              <a:rPr lang="en-US" smtClean="0"/>
              <a:t>29</a:t>
            </a:fld>
            <a:endParaRPr lang="en-US"/>
          </a:p>
        </p:txBody>
      </p:sp>
    </p:spTree>
    <p:extLst>
      <p:ext uri="{BB962C8B-B14F-4D97-AF65-F5344CB8AC3E}">
        <p14:creationId xmlns:p14="http://schemas.microsoft.com/office/powerpoint/2010/main" val="17323631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30</a:t>
            </a:fld>
            <a:endParaRPr lang="en-US"/>
          </a:p>
        </p:txBody>
      </p:sp>
    </p:spTree>
    <p:extLst>
      <p:ext uri="{BB962C8B-B14F-4D97-AF65-F5344CB8AC3E}">
        <p14:creationId xmlns:p14="http://schemas.microsoft.com/office/powerpoint/2010/main" val="2055373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towcenter.gitbooks.io</a:t>
            </a:r>
            <a:r>
              <a:rPr lang="en-US" dirty="0" smtClean="0"/>
              <a:t>/curious-journalist-s-guide-to-data/content/quantification/</a:t>
            </a:r>
            <a:r>
              <a:rPr lang="en-US" dirty="0" err="1" smtClean="0"/>
              <a:t>the_quantities_of_everyday.html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3</a:t>
            </a:fld>
            <a:endParaRPr lang="en-US"/>
          </a:p>
        </p:txBody>
      </p:sp>
    </p:spTree>
    <p:extLst>
      <p:ext uri="{BB962C8B-B14F-4D97-AF65-F5344CB8AC3E}">
        <p14:creationId xmlns:p14="http://schemas.microsoft.com/office/powerpoint/2010/main" val="5858954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31</a:t>
            </a:fld>
            <a:endParaRPr lang="en-US"/>
          </a:p>
        </p:txBody>
      </p:sp>
    </p:spTree>
    <p:extLst>
      <p:ext uri="{BB962C8B-B14F-4D97-AF65-F5344CB8AC3E}">
        <p14:creationId xmlns:p14="http://schemas.microsoft.com/office/powerpoint/2010/main" val="16041576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981654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94629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archive.boston.com</a:t>
            </a:r>
            <a:r>
              <a:rPr lang="en-US" dirty="0" smtClean="0"/>
              <a:t>/globe/metro/packages/tickets/</a:t>
            </a:r>
            <a:r>
              <a:rPr lang="en-US" dirty="0" err="1" smtClean="0"/>
              <a:t>study.pdf</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5</a:t>
            </a:fld>
            <a:endParaRPr lang="en-US"/>
          </a:p>
        </p:txBody>
      </p:sp>
    </p:spTree>
    <p:extLst>
      <p:ext uri="{BB962C8B-B14F-4D97-AF65-F5344CB8AC3E}">
        <p14:creationId xmlns:p14="http://schemas.microsoft.com/office/powerpoint/2010/main" val="395670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037851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www.washingtonpost.com</a:t>
            </a:r>
            <a:r>
              <a:rPr lang="en-US" dirty="0" smtClean="0"/>
              <a:t>/investigations/whistleblowers-say-usaids-ig-removed-critical-details-from-public-reports/2014/10/22/68fbc1a0-4031-11e4-b03f-de718edeb92f_story.html</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7</a:t>
            </a:fld>
            <a:endParaRPr lang="en-US"/>
          </a:p>
        </p:txBody>
      </p:sp>
    </p:spTree>
    <p:extLst>
      <p:ext uri="{BB962C8B-B14F-4D97-AF65-F5344CB8AC3E}">
        <p14:creationId xmlns:p14="http://schemas.microsoft.com/office/powerpoint/2010/main" val="17380277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blog.overviewdocs.com</a:t>
            </a:r>
            <a:r>
              <a:rPr lang="en-US" dirty="0" smtClean="0"/>
              <a:t>/completed-stories/</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8</a:t>
            </a:fld>
            <a:endParaRPr lang="en-US"/>
          </a:p>
        </p:txBody>
      </p:sp>
    </p:spTree>
    <p:extLst>
      <p:ext uri="{BB962C8B-B14F-4D97-AF65-F5344CB8AC3E}">
        <p14:creationId xmlns:p14="http://schemas.microsoft.com/office/powerpoint/2010/main" val="5508552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blog.overviewdocs.com</a:t>
            </a:r>
            <a:r>
              <a:rPr lang="en-US" dirty="0" smtClean="0"/>
              <a:t>/completed-stories/</a:t>
            </a:r>
            <a:endParaRPr lang="en-US" dirty="0"/>
          </a:p>
        </p:txBody>
      </p:sp>
      <p:sp>
        <p:nvSpPr>
          <p:cNvPr id="4" name="Slide Number Placeholder 3"/>
          <p:cNvSpPr>
            <a:spLocks noGrp="1"/>
          </p:cNvSpPr>
          <p:nvPr>
            <p:ph type="sldNum" sz="quarter" idx="10"/>
          </p:nvPr>
        </p:nvSpPr>
        <p:spPr/>
        <p:txBody>
          <a:bodyPr/>
          <a:lstStyle/>
          <a:p>
            <a:fld id="{F95DDD1F-7771-AF41-BBCD-1D42AD6409C7}" type="slidenum">
              <a:rPr lang="en-US" smtClean="0"/>
              <a:t>9</a:t>
            </a:fld>
            <a:endParaRPr lang="en-US"/>
          </a:p>
        </p:txBody>
      </p:sp>
    </p:spTree>
    <p:extLst>
      <p:ext uri="{BB962C8B-B14F-4D97-AF65-F5344CB8AC3E}">
        <p14:creationId xmlns:p14="http://schemas.microsoft.com/office/powerpoint/2010/main" val="1948650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7201"/>
            <a:ext cx="7772400" cy="3200400"/>
          </a:xfrm>
        </p:spPr>
        <p:txBody>
          <a:bodyPr anchor="b">
            <a:noAutofit/>
          </a:bodyPr>
          <a:lstStyle>
            <a:lvl1pPr>
              <a:lnSpc>
                <a:spcPct val="100000"/>
              </a:lnSpc>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714750"/>
            <a:ext cx="6400800" cy="914400"/>
          </a:xfrm>
        </p:spPr>
        <p:txBody>
          <a:bodyPr>
            <a:normAutofit/>
          </a:bodyPr>
          <a:lstStyle>
            <a:lvl1pPr marL="0" indent="0" algn="ctr">
              <a:buNone/>
              <a:defRPr sz="1800">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7881933F-8738-B143-B240-DB5998B66EBC}" type="datetimeFigureOut">
              <a:rPr lang="en-US" smtClean="0"/>
              <a:t>7/17/18</a:t>
            </a:fld>
            <a:endParaRPr lang="en-US"/>
          </a:p>
        </p:txBody>
      </p:sp>
      <p:sp>
        <p:nvSpPr>
          <p:cNvPr id="8" name="Slide Number Placeholder 7"/>
          <p:cNvSpPr>
            <a:spLocks noGrp="1"/>
          </p:cNvSpPr>
          <p:nvPr>
            <p:ph type="sldNum" sz="quarter" idx="11"/>
          </p:nvPr>
        </p:nvSpPr>
        <p:spPr/>
        <p:txBody>
          <a:bodyPr/>
          <a:lstStyle/>
          <a:p>
            <a:fld id="{4CC3E4E7-DCEE-EA40-9B24-7CC5064EF3E1}"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81933F-8738-B143-B240-DB5998B66EBC}" type="datetimeFigureOut">
              <a:rPr lang="en-US" smtClean="0"/>
              <a:t>7/17/18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881933F-8738-B143-B240-DB5998B66EBC}" type="datetimeFigureOut">
              <a:rPr lang="en-US" smtClean="0"/>
              <a:t>7/17/18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fld id="{7881933F-8738-B143-B240-DB5998B66EBC}" type="datetimeFigureOut">
              <a:rPr lang="en-US" smtClean="0"/>
              <a:t>7/17/18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028701"/>
            <a:ext cx="7772400" cy="1878806"/>
          </a:xfrm>
        </p:spPr>
        <p:txBody>
          <a:bodyPr anchor="b"/>
          <a:lstStyle>
            <a:lvl1pPr algn="ctr" defTabSz="685800" rtl="0" eaLnBrk="1" latinLnBrk="0" hangingPunct="1">
              <a:lnSpc>
                <a:spcPct val="100000"/>
              </a:lnSpc>
              <a:spcBef>
                <a:spcPct val="0"/>
              </a:spcBef>
              <a:buNone/>
              <a:defRPr lang="en-US" sz="36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3051573"/>
            <a:ext cx="7772400" cy="848915"/>
          </a:xfrm>
        </p:spPr>
        <p:txBody>
          <a:bodyPr anchor="t"/>
          <a:lstStyle>
            <a:lvl1pPr marL="0" indent="0" algn="ctr">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881933F-8738-B143-B240-DB5998B66EBC}" type="datetimeFigureOut">
              <a:rPr lang="en-US" smtClean="0"/>
              <a:t>7/17/18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3E4E7-DCEE-EA40-9B24-7CC5064EF3E1}" type="slidenum">
              <a:rPr lang="en-US" smtClean="0"/>
              <a:t>‹#›</a:t>
            </a:fld>
            <a:endParaRPr lang="en-US"/>
          </a:p>
        </p:txBody>
      </p:sp>
      <p:sp>
        <p:nvSpPr>
          <p:cNvPr id="7" name="Oval 6"/>
          <p:cNvSpPr/>
          <p:nvPr/>
        </p:nvSpPr>
        <p:spPr>
          <a:xfrm>
            <a:off x="4495800" y="2943225"/>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p:cNvSpPr/>
          <p:nvPr/>
        </p:nvSpPr>
        <p:spPr>
          <a:xfrm>
            <a:off x="4695825" y="2943225"/>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Oval 8"/>
          <p:cNvSpPr/>
          <p:nvPr/>
        </p:nvSpPr>
        <p:spPr>
          <a:xfrm>
            <a:off x="4296728" y="2943225"/>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200151"/>
            <a:ext cx="4038600" cy="3394472"/>
          </a:xfrm>
        </p:spPr>
        <p:txBody>
          <a:bodyPr/>
          <a:lstStyle>
            <a:lvl1pPr>
              <a:defRPr sz="18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fld id="{7881933F-8738-B143-B240-DB5998B66EBC}" type="datetimeFigureOut">
              <a:rPr lang="en-US" smtClean="0"/>
              <a:t>7/17/18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3E4E7-DCEE-EA40-9B24-7CC5064EF3E1}" type="slidenum">
              <a:rPr lang="en-US" smtClean="0"/>
              <a:t>‹#›</a:t>
            </a:fld>
            <a:endParaRPr lang="en-US"/>
          </a:p>
        </p:txBody>
      </p:sp>
      <p:sp>
        <p:nvSpPr>
          <p:cNvPr id="9" name="Content Placeholder 8"/>
          <p:cNvSpPr>
            <a:spLocks noGrp="1"/>
          </p:cNvSpPr>
          <p:nvPr>
            <p:ph sz="quarter" idx="13"/>
          </p:nvPr>
        </p:nvSpPr>
        <p:spPr>
          <a:xfrm>
            <a:off x="365760" y="1200150"/>
            <a:ext cx="4041648" cy="339471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200150"/>
            <a:ext cx="4040188" cy="457200"/>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5" name="Text Placeholder 4"/>
          <p:cNvSpPr>
            <a:spLocks noGrp="1"/>
          </p:cNvSpPr>
          <p:nvPr>
            <p:ph type="body" sz="quarter" idx="3"/>
          </p:nvPr>
        </p:nvSpPr>
        <p:spPr>
          <a:xfrm>
            <a:off x="4648201" y="1200150"/>
            <a:ext cx="4041775" cy="457200"/>
          </a:xfrm>
        </p:spPr>
        <p:txBody>
          <a:bodyPr anchor="b">
            <a:noAutofit/>
          </a:bodyPr>
          <a:lstStyle>
            <a:lvl1pPr marL="0" indent="0" algn="ctr">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7881933F-8738-B143-B240-DB5998B66EBC}" type="datetimeFigureOut">
              <a:rPr lang="en-US" smtClean="0"/>
              <a:t>7/17/18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C3E4E7-DCEE-EA40-9B24-7CC5064EF3E1}" type="slidenum">
              <a:rPr lang="en-US" smtClean="0"/>
              <a:t>‹#›</a:t>
            </a:fld>
            <a:endParaRPr lang="en-US"/>
          </a:p>
        </p:txBody>
      </p:sp>
      <p:sp>
        <p:nvSpPr>
          <p:cNvPr id="11" name="Content Placeholder 10"/>
          <p:cNvSpPr>
            <a:spLocks noGrp="1"/>
          </p:cNvSpPr>
          <p:nvPr>
            <p:ph sz="quarter" idx="13"/>
          </p:nvPr>
        </p:nvSpPr>
        <p:spPr>
          <a:xfrm>
            <a:off x="457200" y="1659636"/>
            <a:ext cx="4041648" cy="293522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1659637"/>
            <a:ext cx="4041648" cy="29348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881933F-8738-B143-B240-DB5998B66EBC}" type="datetimeFigureOut">
              <a:rPr lang="en-US" smtClean="0"/>
              <a:t>7/17/18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81933F-8738-B143-B240-DB5998B66EBC}" type="datetimeFigureOut">
              <a:rPr lang="en-US" smtClean="0"/>
              <a:t>7/17/18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8" y="200025"/>
            <a:ext cx="3008313" cy="1571625"/>
          </a:xfrm>
        </p:spPr>
        <p:txBody>
          <a:bodyPr anchor="b"/>
          <a:lstStyle>
            <a:lvl1pPr algn="ctr">
              <a:lnSpc>
                <a:spcPct val="100000"/>
              </a:lnSpc>
              <a:defRPr sz="21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8" y="204788"/>
            <a:ext cx="4995863"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8" y="1828801"/>
            <a:ext cx="3008313" cy="2765822"/>
          </a:xfrm>
        </p:spPr>
        <p:txBody>
          <a:bodyPr>
            <a:normAutofit/>
          </a:bodyPr>
          <a:lstStyle>
            <a:lvl1pPr marL="0" indent="0" algn="ctr">
              <a:lnSpc>
                <a:spcPct val="125000"/>
              </a:lnSpc>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81933F-8738-B143-B240-DB5998B66EBC}" type="datetimeFigureOut">
              <a:rPr lang="en-US" smtClean="0"/>
              <a:t>7/17/18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171450"/>
            <a:ext cx="5711824" cy="671513"/>
          </a:xfrm>
        </p:spPr>
        <p:txBody>
          <a:bodyPr anchor="b"/>
          <a:lstStyle>
            <a:lvl1pPr algn="ctr">
              <a:lnSpc>
                <a:spcPct val="100000"/>
              </a:lnSpc>
              <a:defRPr sz="21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857250"/>
            <a:ext cx="6054724" cy="3405783"/>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4357688"/>
            <a:ext cx="5711824" cy="40005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81933F-8738-B143-B240-DB5998B66EBC}" type="datetimeFigureOut">
              <a:rPr lang="en-US" smtClean="0"/>
              <a:t>7/17/18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3E4E7-DCEE-EA40-9B24-7CC5064EF3E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20015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8" y="4767263"/>
            <a:ext cx="2085975" cy="273844"/>
          </a:xfrm>
          <a:prstGeom prst="rect">
            <a:avLst/>
          </a:prstGeom>
        </p:spPr>
        <p:txBody>
          <a:bodyPr vert="horz" lIns="91440" tIns="45720" rIns="45720" bIns="45720" rtlCol="0" anchor="ctr"/>
          <a:lstStyle>
            <a:lvl1pPr algn="r">
              <a:defRPr sz="900">
                <a:solidFill>
                  <a:schemeClr val="tx1">
                    <a:lumMod val="65000"/>
                    <a:lumOff val="35000"/>
                  </a:schemeClr>
                </a:solidFill>
                <a:latin typeface="Century Gothic" pitchFamily="34" charset="0"/>
              </a:defRPr>
            </a:lvl1pPr>
          </a:lstStyle>
          <a:p>
            <a:fld id="{7881933F-8738-B143-B240-DB5998B66EBC}" type="datetimeFigureOut">
              <a:rPr lang="en-US" smtClean="0"/>
              <a:t>7/17/18</a:t>
            </a:fld>
            <a:endParaRPr lang="en-US"/>
          </a:p>
        </p:txBody>
      </p:sp>
      <p:sp>
        <p:nvSpPr>
          <p:cNvPr id="5" name="Footer Placeholder 4"/>
          <p:cNvSpPr>
            <a:spLocks noGrp="1"/>
          </p:cNvSpPr>
          <p:nvPr>
            <p:ph type="ftr" sz="quarter" idx="3"/>
          </p:nvPr>
        </p:nvSpPr>
        <p:spPr>
          <a:xfrm>
            <a:off x="659166" y="4767263"/>
            <a:ext cx="2847975" cy="273844"/>
          </a:xfrm>
          <a:prstGeom prst="rect">
            <a:avLst/>
          </a:prstGeom>
        </p:spPr>
        <p:txBody>
          <a:bodyPr vert="horz" lIns="45720" tIns="45720" rIns="91440" bIns="45720" rtlCol="0" anchor="ctr"/>
          <a:lstStyle>
            <a:lvl1pPr algn="l">
              <a:defRPr sz="900">
                <a:solidFill>
                  <a:schemeClr val="tx1">
                    <a:lumMod val="65000"/>
                    <a:lumOff val="35000"/>
                  </a:schemeClr>
                </a:solidFill>
                <a:latin typeface="Century Gothic" pitchFamily="34" charset="0"/>
              </a:defRPr>
            </a:lvl1pPr>
          </a:lstStyle>
          <a:p>
            <a:endParaRPr lang="en-US"/>
          </a:p>
        </p:txBody>
      </p:sp>
      <p:sp>
        <p:nvSpPr>
          <p:cNvPr id="6" name="Slide Number Placeholder 5"/>
          <p:cNvSpPr>
            <a:spLocks noGrp="1"/>
          </p:cNvSpPr>
          <p:nvPr>
            <p:ph type="sldNum" sz="quarter" idx="4"/>
          </p:nvPr>
        </p:nvSpPr>
        <p:spPr>
          <a:xfrm>
            <a:off x="8543279" y="4767263"/>
            <a:ext cx="561975" cy="273844"/>
          </a:xfrm>
          <a:prstGeom prst="rect">
            <a:avLst/>
          </a:prstGeom>
        </p:spPr>
        <p:txBody>
          <a:bodyPr vert="horz" lIns="27432" tIns="45720" rIns="45720" bIns="45720" rtlCol="0" anchor="ctr"/>
          <a:lstStyle>
            <a:lvl1pPr algn="l">
              <a:defRPr sz="900">
                <a:solidFill>
                  <a:schemeClr val="tx1">
                    <a:lumMod val="65000"/>
                    <a:lumOff val="35000"/>
                  </a:schemeClr>
                </a:solidFill>
                <a:latin typeface="Century Gothic" pitchFamily="34" charset="0"/>
              </a:defRPr>
            </a:lvl1pPr>
          </a:lstStyle>
          <a:p>
            <a:fld id="{4CC3E4E7-DCEE-EA40-9B24-7CC5064EF3E1}" type="slidenum">
              <a:rPr lang="en-US" smtClean="0"/>
              <a:t>‹#›</a:t>
            </a:fld>
            <a:endParaRPr lang="en-US"/>
          </a:p>
        </p:txBody>
      </p:sp>
      <p:sp>
        <p:nvSpPr>
          <p:cNvPr id="7" name="Oval 6"/>
          <p:cNvSpPr/>
          <p:nvPr/>
        </p:nvSpPr>
        <p:spPr>
          <a:xfrm>
            <a:off x="8457760" y="4874538"/>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685800" rtl="0" eaLnBrk="1" latinLnBrk="0" hangingPunct="1"/>
            <a:endParaRPr lang="en-US" sz="1350" kern="1200">
              <a:solidFill>
                <a:schemeClr val="lt1"/>
              </a:solidFill>
              <a:latin typeface="+mn-lt"/>
              <a:ea typeface="+mn-ea"/>
              <a:cs typeface="+mn-cs"/>
            </a:endParaRPr>
          </a:p>
        </p:txBody>
      </p:sp>
      <p:sp>
        <p:nvSpPr>
          <p:cNvPr id="8" name="Oval 7"/>
          <p:cNvSpPr/>
          <p:nvPr/>
        </p:nvSpPr>
        <p:spPr>
          <a:xfrm>
            <a:off x="569119" y="4874538"/>
            <a:ext cx="84772" cy="6357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ctr" defTabSz="685800" rtl="0" eaLnBrk="1" latinLnBrk="0" hangingPunct="1">
        <a:lnSpc>
          <a:spcPts val="4350"/>
        </a:lnSpc>
        <a:spcBef>
          <a:spcPct val="0"/>
        </a:spcBef>
        <a:buNone/>
        <a:defRPr sz="405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257175" indent="-257175" algn="l" defTabSz="685800" rtl="0" eaLnBrk="1" latinLnBrk="0" hangingPunct="1">
        <a:spcBef>
          <a:spcPct val="20000"/>
        </a:spcBef>
        <a:buFont typeface="Arial" pitchFamily="34" charset="0"/>
        <a:buChar char="•"/>
        <a:defRPr sz="1800" kern="1200">
          <a:solidFill>
            <a:schemeClr val="tx1">
              <a:lumMod val="50000"/>
              <a:lumOff val="50000"/>
            </a:schemeClr>
          </a:solidFill>
          <a:latin typeface="+mj-lt"/>
          <a:ea typeface="+mn-ea"/>
          <a:cs typeface="+mn-cs"/>
        </a:defRPr>
      </a:lvl1pPr>
      <a:lvl2pPr marL="557213" indent="-214313"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2pPr>
      <a:lvl3pPr marL="8572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3pPr>
      <a:lvl4pPr marL="1200150" indent="-171450"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4pPr>
      <a:lvl5pPr marL="15430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5pPr>
      <a:lvl6pPr marL="1885950" indent="-171450"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6pPr>
      <a:lvl7pPr marL="22288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7pPr>
      <a:lvl8pPr marL="2571750" indent="-171450" algn="l" defTabSz="685800" rtl="0" eaLnBrk="1" latinLnBrk="0" hangingPunct="1">
        <a:spcBef>
          <a:spcPct val="20000"/>
        </a:spcBef>
        <a:buFont typeface="Courier New" pitchFamily="49" charset="0"/>
        <a:buChar char="o"/>
        <a:defRPr sz="1200" kern="1200">
          <a:solidFill>
            <a:schemeClr val="tx1">
              <a:lumMod val="50000"/>
              <a:lumOff val="50000"/>
            </a:schemeClr>
          </a:solidFill>
          <a:latin typeface="+mj-lt"/>
          <a:ea typeface="+mn-ea"/>
          <a:cs typeface="+mn-cs"/>
        </a:defRPr>
      </a:lvl8pPr>
      <a:lvl9pPr marL="2914650" indent="-171450" algn="l" defTabSz="685800" rtl="0" eaLnBrk="1" latinLnBrk="0" hangingPunct="1">
        <a:spcBef>
          <a:spcPct val="20000"/>
        </a:spcBef>
        <a:buFont typeface="Arial" pitchFamily="34" charset="0"/>
        <a:buChar char="•"/>
        <a:defRPr sz="1200" kern="1200">
          <a:solidFill>
            <a:schemeClr val="tx1">
              <a:lumMod val="50000"/>
              <a:lumOff val="50000"/>
            </a:schemeClr>
          </a:solidFill>
          <a:latin typeface="+mj-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5" name="Title 1"/>
          <p:cNvSpPr>
            <a:spLocks noGrp="1"/>
          </p:cNvSpPr>
          <p:nvPr>
            <p:ph type="ctrTitle"/>
          </p:nvPr>
        </p:nvSpPr>
        <p:spPr>
          <a:xfrm>
            <a:off x="648607" y="1733550"/>
            <a:ext cx="7772400" cy="1102519"/>
          </a:xfrm>
        </p:spPr>
        <p:txBody>
          <a:bodyPr>
            <a:normAutofit fontScale="90000"/>
          </a:bodyPr>
          <a:lstStyle/>
          <a:p>
            <a:r>
              <a:rPr lang="en-US" sz="4800" dirty="0" smtClean="0"/>
              <a:t/>
            </a:r>
            <a:br>
              <a:rPr lang="en-US" sz="4800" dirty="0" smtClean="0"/>
            </a:br>
            <a:r>
              <a:rPr lang="en-US" sz="2700" dirty="0" smtClean="0"/>
              <a:t>Algorithms week 1: </a:t>
            </a:r>
            <a:r>
              <a:rPr lang="en-US" sz="2700" dirty="0"/>
              <a:t/>
            </a:r>
            <a:br>
              <a:rPr lang="en-US" sz="2700" dirty="0"/>
            </a:br>
            <a:r>
              <a:rPr lang="en-US" sz="4000" dirty="0" smtClean="0"/>
              <a:t>Algorithms in Journalism</a:t>
            </a:r>
            <a:br>
              <a:rPr lang="en-US" sz="4000" dirty="0" smtClean="0"/>
            </a:br>
            <a:endParaRPr lang="en-US" sz="4000" dirty="0"/>
          </a:p>
        </p:txBody>
      </p:sp>
      <p:sp>
        <p:nvSpPr>
          <p:cNvPr id="6" name="Subtitle 2"/>
          <p:cNvSpPr txBox="1">
            <a:spLocks/>
          </p:cNvSpPr>
          <p:nvPr/>
        </p:nvSpPr>
        <p:spPr>
          <a:xfrm>
            <a:off x="1981200" y="2190750"/>
            <a:ext cx="5107214" cy="1411333"/>
          </a:xfrm>
          <a:prstGeom prst="rect">
            <a:avLst/>
          </a:prstGeom>
        </p:spPr>
        <p:txBody>
          <a:bodyPr vert="horz" lIns="91440" tIns="45720" rIns="91440" bIns="45720" rtlCol="0">
            <a:noAutofit/>
          </a:bodyPr>
          <a:lstStyle>
            <a:lvl1pPr marL="0" indent="0" algn="ctr" defTabSz="6858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1pPr>
            <a:lvl2pPr marL="3429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2pPr>
            <a:lvl3pPr marL="6858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3pPr>
            <a:lvl4pPr marL="10287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4pPr>
            <a:lvl5pPr marL="13716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5pPr>
            <a:lvl6pPr marL="17145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6pPr>
            <a:lvl7pPr marL="20574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7pPr>
            <a:lvl8pPr marL="2400300" indent="0" algn="ctr" defTabSz="685800" rtl="0" eaLnBrk="1" latinLnBrk="0" hangingPunct="1">
              <a:spcBef>
                <a:spcPct val="20000"/>
              </a:spcBef>
              <a:buFont typeface="Courier New" pitchFamily="49" charset="0"/>
              <a:buNone/>
              <a:defRPr sz="1200" kern="1200">
                <a:solidFill>
                  <a:schemeClr val="tx1">
                    <a:tint val="75000"/>
                  </a:schemeClr>
                </a:solidFill>
                <a:latin typeface="+mj-lt"/>
                <a:ea typeface="+mn-ea"/>
                <a:cs typeface="+mn-cs"/>
              </a:defRPr>
            </a:lvl8pPr>
            <a:lvl9pPr marL="2743200" indent="0" algn="ctr" defTabSz="685800" rtl="0" eaLnBrk="1" latinLnBrk="0" hangingPunct="1">
              <a:spcBef>
                <a:spcPct val="20000"/>
              </a:spcBef>
              <a:buFont typeface="Arial" pitchFamily="34" charset="0"/>
              <a:buNone/>
              <a:defRPr sz="1200" kern="1200">
                <a:solidFill>
                  <a:schemeClr val="tx1">
                    <a:tint val="75000"/>
                  </a:schemeClr>
                </a:solidFill>
                <a:latin typeface="+mj-lt"/>
                <a:ea typeface="+mn-ea"/>
                <a:cs typeface="+mn-cs"/>
              </a:defRPr>
            </a:lvl9pPr>
          </a:lstStyle>
          <a:p>
            <a:endParaRPr lang="en-US" sz="2000" dirty="0" smtClean="0"/>
          </a:p>
          <a:p>
            <a:endParaRPr lang="en-US" sz="2000" dirty="0" smtClean="0"/>
          </a:p>
          <a:p>
            <a:r>
              <a:rPr lang="en-US" sz="2000" dirty="0" smtClean="0"/>
              <a:t>Jonathan Stray</a:t>
            </a:r>
          </a:p>
          <a:p>
            <a:r>
              <a:rPr lang="en-US" sz="2000" dirty="0" smtClean="0"/>
              <a:t>Columbia </a:t>
            </a:r>
            <a:r>
              <a:rPr lang="en-US" sz="2000" dirty="0" err="1" smtClean="0"/>
              <a:t>Lede</a:t>
            </a:r>
            <a:r>
              <a:rPr lang="en-US" sz="2000" dirty="0" smtClean="0"/>
              <a:t> Program</a:t>
            </a:r>
          </a:p>
          <a:p>
            <a:r>
              <a:rPr lang="en-US" sz="2000" dirty="0"/>
              <a:t>July 18, 2018</a:t>
            </a:r>
          </a:p>
          <a:p>
            <a:endParaRPr lang="en-US" sz="2000" dirty="0" smtClean="0"/>
          </a:p>
          <a:p>
            <a:endParaRPr lang="en-US" sz="2000" dirty="0" smtClean="0"/>
          </a:p>
          <a:p>
            <a:endParaRPr lang="en-US" sz="2000" dirty="0"/>
          </a:p>
        </p:txBody>
      </p:sp>
    </p:spTree>
    <p:extLst>
      <p:ext uri="{BB962C8B-B14F-4D97-AF65-F5344CB8AC3E}">
        <p14:creationId xmlns:p14="http://schemas.microsoft.com/office/powerpoint/2010/main" val="20947991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Machine learning</a:t>
            </a:r>
            <a:endParaRPr lang="en-US" sz="3600" dirty="0"/>
          </a:p>
        </p:txBody>
      </p:sp>
    </p:spTree>
    <p:extLst>
      <p:ext uri="{BB962C8B-B14F-4D97-AF65-F5344CB8AC3E}">
        <p14:creationId xmlns:p14="http://schemas.microsoft.com/office/powerpoint/2010/main" val="659687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52976" y="4436129"/>
            <a:ext cx="7822975" cy="646331"/>
          </a:xfrm>
          <a:prstGeom prst="rect">
            <a:avLst/>
          </a:prstGeom>
          <a:noFill/>
        </p:spPr>
        <p:txBody>
          <a:bodyPr wrap="none" rtlCol="0">
            <a:spAutoFit/>
          </a:bodyPr>
          <a:lstStyle/>
          <a:p>
            <a:pPr algn="ctr"/>
            <a:r>
              <a:rPr lang="en-US" i="1" dirty="0" smtClean="0">
                <a:solidFill>
                  <a:schemeClr val="tx1">
                    <a:lumMod val="50000"/>
                    <a:lumOff val="50000"/>
                  </a:schemeClr>
                </a:solidFill>
                <a:latin typeface="+mj-lt"/>
              </a:rPr>
              <a:t>LAPD Underreported Serious Assaults, Skewing Crime Stats for 8 Years</a:t>
            </a:r>
          </a:p>
          <a:p>
            <a:pPr algn="ctr"/>
            <a:r>
              <a:rPr lang="en-US" dirty="0" smtClean="0">
                <a:solidFill>
                  <a:schemeClr val="tx1">
                    <a:lumMod val="50000"/>
                    <a:lumOff val="50000"/>
                  </a:schemeClr>
                </a:solidFill>
                <a:latin typeface="+mj-lt"/>
              </a:rPr>
              <a:t>Los Angeles Times, 2015</a:t>
            </a:r>
          </a:p>
        </p:txBody>
      </p:sp>
      <p:pic>
        <p:nvPicPr>
          <p:cNvPr id="5" name="Picture 4"/>
          <p:cNvPicPr>
            <a:picLocks noChangeAspect="1"/>
          </p:cNvPicPr>
          <p:nvPr/>
        </p:nvPicPr>
        <p:blipFill>
          <a:blip r:embed="rId3"/>
          <a:stretch>
            <a:fillRect/>
          </a:stretch>
        </p:blipFill>
        <p:spPr>
          <a:xfrm>
            <a:off x="794602" y="133350"/>
            <a:ext cx="7339722" cy="4129817"/>
          </a:xfrm>
          <a:prstGeom prst="rect">
            <a:avLst/>
          </a:prstGeom>
        </p:spPr>
      </p:pic>
    </p:spTree>
    <p:extLst>
      <p:ext uri="{BB962C8B-B14F-4D97-AF65-F5344CB8AC3E}">
        <p14:creationId xmlns:p14="http://schemas.microsoft.com/office/powerpoint/2010/main" val="14824493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14400" y="4324350"/>
            <a:ext cx="7315200" cy="584775"/>
          </a:xfrm>
          <a:prstGeom prst="rect">
            <a:avLst/>
          </a:prstGeom>
        </p:spPr>
        <p:txBody>
          <a:bodyPr wrap="square">
            <a:spAutoFit/>
          </a:bodyPr>
          <a:lstStyle/>
          <a:p>
            <a:pPr algn="ctr"/>
            <a:r>
              <a:rPr lang="en-US" sz="1600" dirty="0" smtClean="0">
                <a:solidFill>
                  <a:schemeClr val="tx1">
                    <a:lumMod val="50000"/>
                    <a:lumOff val="50000"/>
                  </a:schemeClr>
                </a:solidFill>
                <a:latin typeface="+mj-lt"/>
              </a:rPr>
              <a:t>U.S</a:t>
            </a:r>
            <a:r>
              <a:rPr lang="en-US" sz="1600" dirty="0">
                <a:solidFill>
                  <a:schemeClr val="tx1">
                    <a:lumMod val="50000"/>
                    <a:lumOff val="50000"/>
                  </a:schemeClr>
                </a:solidFill>
                <a:latin typeface="+mj-lt"/>
              </a:rPr>
              <a:t>. government surveillance </a:t>
            </a:r>
            <a:r>
              <a:rPr lang="en-US" sz="1600" dirty="0" smtClean="0">
                <a:solidFill>
                  <a:schemeClr val="tx1">
                    <a:lumMod val="50000"/>
                    <a:lumOff val="50000"/>
                  </a:schemeClr>
                </a:solidFill>
                <a:latin typeface="+mj-lt"/>
              </a:rPr>
              <a:t>planes identified </a:t>
            </a:r>
            <a:r>
              <a:rPr lang="en-US" sz="1600" dirty="0">
                <a:solidFill>
                  <a:schemeClr val="tx1">
                    <a:lumMod val="50000"/>
                    <a:lumOff val="50000"/>
                  </a:schemeClr>
                </a:solidFill>
                <a:latin typeface="+mj-lt"/>
              </a:rPr>
              <a:t>by machine learning </a:t>
            </a:r>
            <a:r>
              <a:rPr lang="en-US" sz="1600" dirty="0" smtClean="0">
                <a:solidFill>
                  <a:schemeClr val="tx1">
                    <a:lumMod val="50000"/>
                    <a:lumOff val="50000"/>
                  </a:schemeClr>
                </a:solidFill>
                <a:latin typeface="+mj-lt"/>
              </a:rPr>
              <a:t>on flight path data (Peter </a:t>
            </a:r>
            <a:r>
              <a:rPr lang="en-US" sz="1600" dirty="0" err="1" smtClean="0">
                <a:solidFill>
                  <a:schemeClr val="tx1">
                    <a:lumMod val="50000"/>
                    <a:lumOff val="50000"/>
                  </a:schemeClr>
                </a:solidFill>
                <a:latin typeface="+mj-lt"/>
              </a:rPr>
              <a:t>Aldhous</a:t>
            </a:r>
            <a:r>
              <a:rPr lang="en-US" sz="1600" dirty="0" smtClean="0">
                <a:solidFill>
                  <a:schemeClr val="tx1">
                    <a:lumMod val="50000"/>
                    <a:lumOff val="50000"/>
                  </a:schemeClr>
                </a:solidFill>
                <a:latin typeface="+mj-lt"/>
              </a:rPr>
              <a:t>/</a:t>
            </a:r>
            <a:r>
              <a:rPr lang="en-US" sz="1600" dirty="0" err="1" smtClean="0">
                <a:solidFill>
                  <a:schemeClr val="tx1">
                    <a:lumMod val="50000"/>
                    <a:lumOff val="50000"/>
                  </a:schemeClr>
                </a:solidFill>
                <a:latin typeface="+mj-lt"/>
              </a:rPr>
              <a:t>Buzzfeed</a:t>
            </a:r>
            <a:r>
              <a:rPr lang="en-US" sz="1600" dirty="0" smtClean="0">
                <a:solidFill>
                  <a:schemeClr val="tx1">
                    <a:lumMod val="50000"/>
                    <a:lumOff val="50000"/>
                  </a:schemeClr>
                </a:solidFill>
                <a:latin typeface="+mj-lt"/>
              </a:rPr>
              <a:t>)</a:t>
            </a:r>
            <a:endParaRPr lang="en-US" sz="1600" dirty="0">
              <a:solidFill>
                <a:schemeClr val="tx1">
                  <a:lumMod val="50000"/>
                  <a:lumOff val="50000"/>
                </a:schemeClr>
              </a:solidFill>
              <a:latin typeface="+mj-lt"/>
            </a:endParaRPr>
          </a:p>
        </p:txBody>
      </p:sp>
      <p:pic>
        <p:nvPicPr>
          <p:cNvPr id="5" name="Picture 4"/>
          <p:cNvPicPr/>
          <p:nvPr/>
        </p:nvPicPr>
        <p:blipFill>
          <a:blip r:embed="rId3" cstate="print">
            <a:extLst>
              <a:ext uri="{28A0092B-C50C-407E-A947-70E740481C1C}">
                <a14:useLocalDpi xmlns:a14="http://schemas.microsoft.com/office/drawing/2010/main" val="0"/>
              </a:ext>
            </a:extLst>
          </a:blip>
          <a:stretch>
            <a:fillRect/>
          </a:stretch>
        </p:blipFill>
        <p:spPr>
          <a:xfrm>
            <a:off x="1620652" y="0"/>
            <a:ext cx="5826495" cy="4191000"/>
          </a:xfrm>
          <a:prstGeom prst="rect">
            <a:avLst/>
          </a:prstGeom>
        </p:spPr>
      </p:pic>
    </p:spTree>
    <p:extLst>
      <p:ext uri="{BB962C8B-B14F-4D97-AF65-F5344CB8AC3E}">
        <p14:creationId xmlns:p14="http://schemas.microsoft.com/office/powerpoint/2010/main" val="20102817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Data cleanup</a:t>
            </a:r>
            <a:endParaRPr lang="en-US" sz="3600" dirty="0"/>
          </a:p>
        </p:txBody>
      </p:sp>
    </p:spTree>
    <p:extLst>
      <p:ext uri="{BB962C8B-B14F-4D97-AF65-F5344CB8AC3E}">
        <p14:creationId xmlns:p14="http://schemas.microsoft.com/office/powerpoint/2010/main" val="244582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388680" y="4657005"/>
            <a:ext cx="6569426" cy="523220"/>
          </a:xfrm>
          <a:prstGeom prst="rect">
            <a:avLst/>
          </a:prstGeom>
          <a:noFill/>
        </p:spPr>
        <p:txBody>
          <a:bodyPr wrap="none" rtlCol="0">
            <a:spAutoFit/>
          </a:bodyPr>
          <a:lstStyle/>
          <a:p>
            <a:pPr algn="ctr"/>
            <a:r>
              <a:rPr lang="en-US" sz="1400" i="1" dirty="0">
                <a:solidFill>
                  <a:schemeClr val="tx1">
                    <a:lumMod val="50000"/>
                    <a:lumOff val="50000"/>
                  </a:schemeClr>
                </a:solidFill>
                <a:latin typeface="+mj-lt"/>
              </a:rPr>
              <a:t>Extracting Structured Data From Recipes Using Conditional Random </a:t>
            </a:r>
            <a:r>
              <a:rPr lang="en-US" sz="1400" i="1" dirty="0" smtClean="0">
                <a:solidFill>
                  <a:schemeClr val="tx1">
                    <a:lumMod val="50000"/>
                    <a:lumOff val="50000"/>
                  </a:schemeClr>
                </a:solidFill>
                <a:latin typeface="+mj-lt"/>
              </a:rPr>
              <a:t>Fields</a:t>
            </a:r>
          </a:p>
          <a:p>
            <a:pPr algn="ctr"/>
            <a:r>
              <a:rPr lang="en-US" sz="1400" dirty="0" smtClean="0">
                <a:solidFill>
                  <a:schemeClr val="tx1">
                    <a:lumMod val="50000"/>
                    <a:lumOff val="50000"/>
                  </a:schemeClr>
                </a:solidFill>
                <a:latin typeface="+mj-lt"/>
              </a:rPr>
              <a:t>Erica Greene, New York Times, 2015</a:t>
            </a:r>
            <a:endParaRPr lang="en-US" sz="1400" dirty="0" smtClean="0">
              <a:solidFill>
                <a:schemeClr val="tx1">
                  <a:lumMod val="50000"/>
                  <a:lumOff val="50000"/>
                </a:schemeClr>
              </a:solidFill>
              <a:latin typeface="+mj-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00" y="133350"/>
            <a:ext cx="6146387" cy="110772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7400" y="1198374"/>
            <a:ext cx="5505863" cy="3506976"/>
          </a:xfrm>
          <a:prstGeom prst="rect">
            <a:avLst/>
          </a:prstGeom>
        </p:spPr>
      </p:pic>
    </p:spTree>
    <p:extLst>
      <p:ext uri="{BB962C8B-B14F-4D97-AF65-F5344CB8AC3E}">
        <p14:creationId xmlns:p14="http://schemas.microsoft.com/office/powerpoint/2010/main" val="17901436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040523" y="4810388"/>
            <a:ext cx="7047122" cy="307777"/>
          </a:xfrm>
          <a:prstGeom prst="rect">
            <a:avLst/>
          </a:prstGeom>
          <a:noFill/>
        </p:spPr>
        <p:txBody>
          <a:bodyPr wrap="none" rtlCol="0">
            <a:spAutoFit/>
          </a:bodyPr>
          <a:lstStyle/>
          <a:p>
            <a:pPr algn="ctr"/>
            <a:r>
              <a:rPr lang="en-US" sz="1400" i="1" dirty="0" smtClean="0">
                <a:solidFill>
                  <a:schemeClr val="tx1">
                    <a:lumMod val="50000"/>
                    <a:lumOff val="50000"/>
                  </a:schemeClr>
                </a:solidFill>
                <a:latin typeface="+mj-lt"/>
              </a:rPr>
              <a:t>FEC Standardizer, </a:t>
            </a:r>
            <a:r>
              <a:rPr lang="en-US" sz="1400" smtClean="0">
                <a:solidFill>
                  <a:schemeClr val="tx1">
                    <a:lumMod val="50000"/>
                    <a:lumOff val="50000"/>
                  </a:schemeClr>
                </a:solidFill>
                <a:latin typeface="+mj-lt"/>
              </a:rPr>
              <a:t>Chase Davis</a:t>
            </a:r>
            <a:r>
              <a:rPr lang="en-US" sz="1400" i="1" dirty="0" smtClean="0">
                <a:solidFill>
                  <a:schemeClr val="tx1">
                    <a:lumMod val="50000"/>
                    <a:lumOff val="50000"/>
                  </a:schemeClr>
                </a:solidFill>
                <a:latin typeface="+mj-lt"/>
              </a:rPr>
              <a:t> </a:t>
            </a:r>
            <a:r>
              <a:rPr lang="en-US" sz="1400" i="1" smtClean="0">
                <a:solidFill>
                  <a:schemeClr val="tx1">
                    <a:lumMod val="50000"/>
                    <a:lumOff val="50000"/>
                  </a:schemeClr>
                </a:solidFill>
                <a:latin typeface="+mj-lt"/>
              </a:rPr>
              <a:t>https</a:t>
            </a:r>
            <a:r>
              <a:rPr lang="en-US" sz="1400" i="1" dirty="0">
                <a:solidFill>
                  <a:schemeClr val="tx1">
                    <a:lumMod val="50000"/>
                    <a:lumOff val="50000"/>
                  </a:schemeClr>
                </a:solidFill>
                <a:latin typeface="+mj-lt"/>
              </a:rPr>
              <a:t>://</a:t>
            </a:r>
            <a:r>
              <a:rPr lang="en-US" sz="1400" i="1" dirty="0" err="1">
                <a:solidFill>
                  <a:schemeClr val="tx1">
                    <a:lumMod val="50000"/>
                    <a:lumOff val="50000"/>
                  </a:schemeClr>
                </a:solidFill>
                <a:latin typeface="+mj-lt"/>
              </a:rPr>
              <a:t>github.com</a:t>
            </a:r>
            <a:r>
              <a:rPr lang="en-US" sz="1400" i="1" dirty="0">
                <a:solidFill>
                  <a:schemeClr val="tx1">
                    <a:lumMod val="50000"/>
                    <a:lumOff val="50000"/>
                  </a:schemeClr>
                </a:solidFill>
                <a:latin typeface="+mj-lt"/>
              </a:rPr>
              <a:t>/cjdd3b/</a:t>
            </a:r>
            <a:r>
              <a:rPr lang="en-US" sz="1400" i="1" dirty="0" err="1">
                <a:solidFill>
                  <a:schemeClr val="tx1">
                    <a:lumMod val="50000"/>
                    <a:lumOff val="50000"/>
                  </a:schemeClr>
                </a:solidFill>
                <a:latin typeface="+mj-lt"/>
              </a:rPr>
              <a:t>fec</a:t>
            </a:r>
            <a:r>
              <a:rPr lang="en-US" sz="1400" i="1" dirty="0">
                <a:solidFill>
                  <a:schemeClr val="tx1">
                    <a:lumMod val="50000"/>
                    <a:lumOff val="50000"/>
                  </a:schemeClr>
                </a:solidFill>
                <a:latin typeface="+mj-lt"/>
              </a:rPr>
              <a:t>-standardizer/wiki</a:t>
            </a:r>
            <a:endParaRPr lang="en-US" sz="1400" dirty="0" smtClean="0">
              <a:solidFill>
                <a:schemeClr val="tx1">
                  <a:lumMod val="50000"/>
                  <a:lumOff val="50000"/>
                </a:schemeClr>
              </a:solidFill>
              <a:latin typeface="+mj-l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3897" y="11874"/>
            <a:ext cx="7060373" cy="186400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476" y="1900432"/>
            <a:ext cx="6599216" cy="2909956"/>
          </a:xfrm>
          <a:prstGeom prst="rect">
            <a:avLst/>
          </a:prstGeom>
        </p:spPr>
      </p:pic>
    </p:spTree>
    <p:extLst>
      <p:ext uri="{BB962C8B-B14F-4D97-AF65-F5344CB8AC3E}">
        <p14:creationId xmlns:p14="http://schemas.microsoft.com/office/powerpoint/2010/main" val="1356111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Simulations</a:t>
            </a:r>
            <a:endParaRPr lang="en-US" sz="3600" dirty="0"/>
          </a:p>
        </p:txBody>
      </p:sp>
    </p:spTree>
    <p:extLst>
      <p:ext uri="{BB962C8B-B14F-4D97-AF65-F5344CB8AC3E}">
        <p14:creationId xmlns:p14="http://schemas.microsoft.com/office/powerpoint/2010/main" val="8041422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1340301" y="4171950"/>
            <a:ext cx="6504299" cy="857250"/>
          </a:xfrm>
          <a:prstGeom prst="rect">
            <a:avLst/>
          </a:prstGeom>
          <a:noFill/>
          <a:ln>
            <a:noFill/>
          </a:ln>
          <a:effectLst/>
        </p:spPr>
        <p:txBody>
          <a:bodyPr vert="horz" lIns="68569" tIns="34275" rIns="68569" bIns="34275" rtlCol="0" anchor="ctr" anchorCtr="0">
            <a:noAutofit/>
          </a:bodyPr>
          <a:lstStyle/>
          <a:p>
            <a:pPr>
              <a:spcBef>
                <a:spcPts val="0"/>
              </a:spcBef>
              <a:buClr>
                <a:schemeClr val="dk1"/>
              </a:buClr>
              <a:buSzPct val="25000"/>
            </a:pPr>
            <a:r>
              <a:rPr lang="en-US" sz="1200" i="1" dirty="0" smtClean="0">
                <a:solidFill>
                  <a:schemeClr val="dk1"/>
                </a:solidFill>
                <a:latin typeface="+mj-lt"/>
                <a:ea typeface="Calibri"/>
                <a:cs typeface="Calibri"/>
                <a:sym typeface="Calibri"/>
              </a:rPr>
              <a:t>New York Times 2016 Election Predictions</a:t>
            </a:r>
            <a:endParaRPr lang="en" sz="1200" dirty="0">
              <a:solidFill>
                <a:schemeClr val="dk1"/>
              </a:solidFill>
              <a:latin typeface="+mj-lt"/>
              <a:ea typeface="Calibri"/>
              <a:cs typeface="Calibri"/>
              <a:sym typeface="Calibri"/>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9817" y="148595"/>
            <a:ext cx="5605269" cy="4329344"/>
          </a:xfrm>
          <a:prstGeom prst="rect">
            <a:avLst/>
          </a:prstGeom>
        </p:spPr>
      </p:pic>
    </p:spTree>
    <p:extLst>
      <p:ext uri="{BB962C8B-B14F-4D97-AF65-F5344CB8AC3E}">
        <p14:creationId xmlns:p14="http://schemas.microsoft.com/office/powerpoint/2010/main" val="929679291"/>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19150"/>
          </a:xfrm>
        </p:spPr>
        <p:txBody>
          <a:bodyPr>
            <a:noAutofit/>
          </a:bodyPr>
          <a:lstStyle/>
          <a:p>
            <a:r>
              <a:rPr lang="en-US" sz="3600" dirty="0"/>
              <a:t>Randomization</a:t>
            </a:r>
            <a:r>
              <a:rPr lang="en-US" sz="3500" dirty="0"/>
              <a:t> to detect insider trading</a:t>
            </a:r>
          </a:p>
        </p:txBody>
      </p:sp>
      <p:pic>
        <p:nvPicPr>
          <p:cNvPr id="4" name="Picture 3" descr="Screen Shot 2014-11-14 at 11.51.27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1200150"/>
            <a:ext cx="6858000" cy="3227294"/>
          </a:xfrm>
          <a:prstGeom prst="rect">
            <a:avLst/>
          </a:prstGeom>
        </p:spPr>
      </p:pic>
    </p:spTree>
    <p:extLst>
      <p:ext uri="{BB962C8B-B14F-4D97-AF65-F5344CB8AC3E}">
        <p14:creationId xmlns:p14="http://schemas.microsoft.com/office/powerpoint/2010/main" val="19920889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19150"/>
          </a:xfrm>
        </p:spPr>
        <p:txBody>
          <a:bodyPr>
            <a:noAutofit/>
          </a:bodyPr>
          <a:lstStyle/>
          <a:p>
            <a:r>
              <a:rPr lang="en-US" sz="3200" dirty="0"/>
              <a:t>Randomization to detect </a:t>
            </a:r>
            <a:r>
              <a:rPr lang="en-US" sz="3200" dirty="0" smtClean="0"/>
              <a:t>secret payments?</a:t>
            </a:r>
            <a:endParaRPr lang="en-US" sz="3200" dirty="0"/>
          </a:p>
        </p:txBody>
      </p:sp>
      <p:pic>
        <p:nvPicPr>
          <p:cNvPr id="1026" name="Picture 2" descr="https://cdn-images-1.medium.com/max/1600/1*u4dBqAdYvmWXtS0S11q6Z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6600" y="1075971"/>
            <a:ext cx="1743075" cy="28670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 y="1352550"/>
            <a:ext cx="6808434" cy="2313869"/>
          </a:xfrm>
          <a:prstGeom prst="rect">
            <a:avLst/>
          </a:prstGeom>
        </p:spPr>
      </p:pic>
      <p:sp>
        <p:nvSpPr>
          <p:cNvPr id="7" name="Shape 112"/>
          <p:cNvSpPr txBox="1">
            <a:spLocks/>
          </p:cNvSpPr>
          <p:nvPr/>
        </p:nvSpPr>
        <p:spPr>
          <a:xfrm>
            <a:off x="609601" y="4171950"/>
            <a:ext cx="7848600" cy="857250"/>
          </a:xfrm>
          <a:prstGeom prst="rect">
            <a:avLst/>
          </a:prstGeom>
          <a:noFill/>
          <a:ln>
            <a:noFill/>
          </a:ln>
          <a:effectLst/>
        </p:spPr>
        <p:txBody>
          <a:bodyPr vert="horz" lIns="68569" tIns="34275" rIns="68569" bIns="34275" rtlCol="0" anchor="ctr" anchorCtr="0">
            <a:noAutofit/>
          </a:bodyPr>
          <a:lstStyle>
            <a:lvl1pPr algn="ctr" defTabSz="685800" rtl="0" eaLnBrk="1" latinLnBrk="0" hangingPunct="1">
              <a:lnSpc>
                <a:spcPts val="4350"/>
              </a:lnSpc>
              <a:spcBef>
                <a:spcPct val="0"/>
              </a:spcBef>
              <a:buNone/>
              <a:defRPr sz="405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a:lnSpc>
                <a:spcPct val="150000"/>
              </a:lnSpc>
              <a:spcBef>
                <a:spcPts val="0"/>
              </a:spcBef>
              <a:buClr>
                <a:schemeClr val="dk1"/>
              </a:buClr>
              <a:buSzPct val="25000"/>
            </a:pPr>
            <a:r>
              <a:rPr lang="en-US" sz="1200" i="1" dirty="0">
                <a:solidFill>
                  <a:schemeClr val="dk1"/>
                </a:solidFill>
                <a:latin typeface="+mj-lt"/>
                <a:ea typeface="Calibri"/>
                <a:cs typeface="Calibri"/>
                <a:sym typeface="Calibri"/>
              </a:rPr>
              <a:t>Statistical Model Strongly Suggests the Stormy Daniels Payoff Came from the Trump </a:t>
            </a:r>
            <a:r>
              <a:rPr lang="en-US" sz="1200" i="1" dirty="0" smtClean="0">
                <a:solidFill>
                  <a:schemeClr val="dk1"/>
                </a:solidFill>
                <a:latin typeface="+mj-lt"/>
                <a:ea typeface="Calibri"/>
                <a:cs typeface="Calibri"/>
                <a:sym typeface="Calibri"/>
              </a:rPr>
              <a:t>Campaign, </a:t>
            </a:r>
          </a:p>
          <a:p>
            <a:pPr>
              <a:lnSpc>
                <a:spcPct val="150000"/>
              </a:lnSpc>
              <a:spcBef>
                <a:spcPts val="0"/>
              </a:spcBef>
              <a:buClr>
                <a:schemeClr val="dk1"/>
              </a:buClr>
              <a:buSzPct val="25000"/>
            </a:pPr>
            <a:r>
              <a:rPr lang="en-US" sz="1200" dirty="0" smtClean="0">
                <a:solidFill>
                  <a:schemeClr val="dk1"/>
                </a:solidFill>
                <a:latin typeface="+mj-lt"/>
                <a:ea typeface="Calibri"/>
                <a:cs typeface="Calibri"/>
                <a:sym typeface="Calibri"/>
              </a:rPr>
              <a:t>Will Stancil</a:t>
            </a:r>
            <a:endParaRPr lang="en" sz="1200" dirty="0">
              <a:solidFill>
                <a:schemeClr val="dk1"/>
              </a:solidFill>
              <a:latin typeface="+mj-lt"/>
              <a:ea typeface="Calibri"/>
              <a:cs typeface="Calibri"/>
              <a:sym typeface="Calibri"/>
            </a:endParaRPr>
          </a:p>
        </p:txBody>
      </p:sp>
    </p:spTree>
    <p:extLst>
      <p:ext uri="{BB962C8B-B14F-4D97-AF65-F5344CB8AC3E}">
        <p14:creationId xmlns:p14="http://schemas.microsoft.com/office/powerpoint/2010/main" val="616729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Words &lt;-&gt; numbers</a:t>
            </a:r>
            <a:endParaRPr lang="en-US" sz="3600" dirty="0"/>
          </a:p>
        </p:txBody>
      </p:sp>
    </p:spTree>
    <p:extLst>
      <p:ext uri="{BB962C8B-B14F-4D97-AF65-F5344CB8AC3E}">
        <p14:creationId xmlns:p14="http://schemas.microsoft.com/office/powerpoint/2010/main" val="1134724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Journalism on Algorithms</a:t>
            </a:r>
            <a:endParaRPr lang="en-US" sz="3600" dirty="0"/>
          </a:p>
        </p:txBody>
      </p:sp>
    </p:spTree>
    <p:extLst>
      <p:ext uri="{BB962C8B-B14F-4D97-AF65-F5344CB8AC3E}">
        <p14:creationId xmlns:p14="http://schemas.microsoft.com/office/powerpoint/2010/main" val="2088113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228600" y="0"/>
            <a:ext cx="8686800" cy="590550"/>
          </a:xfrm>
        </p:spPr>
        <p:txBody>
          <a:bodyPr/>
          <a:lstStyle/>
          <a:p>
            <a:pPr lvl="0"/>
            <a:r>
              <a:rPr lang="en-US" sz="3000" dirty="0" smtClean="0">
                <a:sym typeface="Calibri"/>
              </a:rPr>
              <a:t>Florida </a:t>
            </a:r>
            <a:r>
              <a:rPr lang="en-US" sz="3000" smtClean="0">
                <a:sym typeface="Calibri"/>
              </a:rPr>
              <a:t>sentencing analysis adjusted </a:t>
            </a:r>
            <a:r>
              <a:rPr lang="en-US" sz="3000" dirty="0" smtClean="0">
                <a:sym typeface="Calibri"/>
              </a:rPr>
              <a:t>for “points”</a:t>
            </a:r>
            <a:endParaRPr lang="en-US" sz="3000" dirty="0">
              <a:sym typeface="Calibr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9140" y="590550"/>
            <a:ext cx="6965719" cy="3937457"/>
          </a:xfrm>
          <a:prstGeom prst="rect">
            <a:avLst/>
          </a:prstGeom>
        </p:spPr>
      </p:pic>
      <p:sp>
        <p:nvSpPr>
          <p:cNvPr id="4" name="TextBox 3"/>
          <p:cNvSpPr txBox="1"/>
          <p:nvPr/>
        </p:nvSpPr>
        <p:spPr>
          <a:xfrm>
            <a:off x="2171699" y="4629150"/>
            <a:ext cx="4800600" cy="307777"/>
          </a:xfrm>
          <a:prstGeom prst="rect">
            <a:avLst/>
          </a:prstGeom>
          <a:noFill/>
        </p:spPr>
        <p:txBody>
          <a:bodyPr wrap="square" rtlCol="0">
            <a:spAutoFit/>
          </a:bodyPr>
          <a:lstStyle/>
          <a:p>
            <a:pPr algn="ctr"/>
            <a:r>
              <a:rPr lang="en-US" sz="1400" i="1" dirty="0" smtClean="0">
                <a:solidFill>
                  <a:schemeClr val="tx1">
                    <a:lumMod val="50000"/>
                    <a:lumOff val="50000"/>
                  </a:schemeClr>
                </a:solidFill>
                <a:latin typeface="+mj-lt"/>
              </a:rPr>
              <a:t>Bias on </a:t>
            </a:r>
            <a:r>
              <a:rPr lang="en-US" sz="1400" i="1" smtClean="0">
                <a:solidFill>
                  <a:schemeClr val="tx1">
                    <a:lumMod val="50000"/>
                    <a:lumOff val="50000"/>
                  </a:schemeClr>
                </a:solidFill>
                <a:latin typeface="+mj-lt"/>
              </a:rPr>
              <a:t>the Bench, </a:t>
            </a:r>
            <a:r>
              <a:rPr lang="en-US" sz="1400" smtClean="0">
                <a:solidFill>
                  <a:schemeClr val="tx1">
                    <a:lumMod val="50000"/>
                    <a:lumOff val="50000"/>
                  </a:schemeClr>
                </a:solidFill>
                <a:latin typeface="+mj-lt"/>
              </a:rPr>
              <a:t>Michael Braga, Herald Tribune</a:t>
            </a:r>
            <a:endParaRPr lang="en-US" sz="1400" i="1" dirty="0">
              <a:solidFill>
                <a:schemeClr val="tx1">
                  <a:lumMod val="50000"/>
                  <a:lumOff val="50000"/>
                </a:schemeClr>
              </a:solidFill>
              <a:latin typeface="+mj-lt"/>
            </a:endParaRPr>
          </a:p>
        </p:txBody>
      </p:sp>
    </p:spTree>
    <p:extLst>
      <p:ext uri="{BB962C8B-B14F-4D97-AF65-F5344CB8AC3E}">
        <p14:creationId xmlns:p14="http://schemas.microsoft.com/office/powerpoint/2010/main" val="1258174228"/>
      </p:ext>
    </p:extLst>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0"/>
            <a:ext cx="8229600" cy="666750"/>
          </a:xfrm>
        </p:spPr>
        <p:txBody>
          <a:bodyPr/>
          <a:lstStyle/>
          <a:p>
            <a:pPr lvl="0"/>
            <a:r>
              <a:rPr lang="en-US" sz="3000" dirty="0" smtClean="0">
                <a:sym typeface="Calibri"/>
              </a:rPr>
              <a:t>Swiss judges: a natural experiment</a:t>
            </a:r>
            <a:endParaRPr lang="en-US" sz="3000" dirty="0">
              <a:sym typeface="Calibr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2973" y="742950"/>
            <a:ext cx="6778053" cy="2716362"/>
          </a:xfrm>
          <a:prstGeom prst="rect">
            <a:avLst/>
          </a:prstGeom>
        </p:spPr>
      </p:pic>
      <p:sp>
        <p:nvSpPr>
          <p:cNvPr id="3" name="TextBox 2"/>
          <p:cNvSpPr txBox="1"/>
          <p:nvPr/>
        </p:nvSpPr>
        <p:spPr>
          <a:xfrm>
            <a:off x="762000" y="3555187"/>
            <a:ext cx="7620000" cy="1661993"/>
          </a:xfrm>
          <a:prstGeom prst="rect">
            <a:avLst/>
          </a:prstGeom>
          <a:noFill/>
        </p:spPr>
        <p:txBody>
          <a:bodyPr wrap="square" rtlCol="0">
            <a:spAutoFit/>
          </a:bodyPr>
          <a:lstStyle/>
          <a:p>
            <a:r>
              <a:rPr lang="en-US" sz="1400" dirty="0" smtClean="0">
                <a:solidFill>
                  <a:schemeClr val="tx1">
                    <a:lumMod val="50000"/>
                    <a:lumOff val="50000"/>
                  </a:schemeClr>
                </a:solidFill>
                <a:latin typeface="+mj-lt"/>
              </a:rPr>
              <a:t>24 Judges of Swiss Federal Administrative court are randomly assigned to cases. They rule at different rates on migrant deportation cases. Here are their deportation rates broken down by party.</a:t>
            </a:r>
          </a:p>
          <a:p>
            <a:endParaRPr lang="en-US" sz="1400" dirty="0">
              <a:solidFill>
                <a:schemeClr val="tx1">
                  <a:lumMod val="50000"/>
                  <a:lumOff val="50000"/>
                </a:schemeClr>
              </a:solidFill>
              <a:latin typeface="+mj-lt"/>
            </a:endParaRPr>
          </a:p>
          <a:p>
            <a:r>
              <a:rPr lang="en-US" sz="1400" dirty="0" smtClean="0">
                <a:solidFill>
                  <a:schemeClr val="tx1">
                    <a:lumMod val="50000"/>
                    <a:lumOff val="50000"/>
                  </a:schemeClr>
                </a:solidFill>
                <a:latin typeface="+mj-lt"/>
              </a:rPr>
              <a:t>Barnaby Skinner and Simone Rau, </a:t>
            </a:r>
            <a:r>
              <a:rPr lang="en-US" sz="1400" i="1" dirty="0" err="1" smtClean="0">
                <a:solidFill>
                  <a:schemeClr val="tx1">
                    <a:lumMod val="50000"/>
                    <a:lumOff val="50000"/>
                  </a:schemeClr>
                </a:solidFill>
                <a:latin typeface="+mj-lt"/>
              </a:rPr>
              <a:t>Tages-Anzeiger</a:t>
            </a:r>
            <a:r>
              <a:rPr lang="en-US" sz="1400" dirty="0" smtClean="0">
                <a:solidFill>
                  <a:schemeClr val="tx1">
                    <a:lumMod val="50000"/>
                    <a:lumOff val="50000"/>
                  </a:schemeClr>
                </a:solidFill>
                <a:latin typeface="+mj-lt"/>
              </a:rPr>
              <a:t>.</a:t>
            </a:r>
          </a:p>
          <a:p>
            <a:r>
              <a:rPr lang="en-US" sz="1400" dirty="0" smtClean="0">
                <a:solidFill>
                  <a:schemeClr val="tx1">
                    <a:lumMod val="50000"/>
                    <a:lumOff val="50000"/>
                  </a:schemeClr>
                </a:solidFill>
                <a:latin typeface="+mj-lt"/>
              </a:rPr>
              <a:t>https</a:t>
            </a:r>
            <a:r>
              <a:rPr lang="en-US" sz="1400" dirty="0">
                <a:solidFill>
                  <a:schemeClr val="tx1">
                    <a:lumMod val="50000"/>
                    <a:lumOff val="50000"/>
                  </a:schemeClr>
                </a:solidFill>
                <a:latin typeface="+mj-lt"/>
              </a:rPr>
              <a:t>://</a:t>
            </a:r>
            <a:r>
              <a:rPr lang="en-US" sz="1400" dirty="0" err="1">
                <a:solidFill>
                  <a:schemeClr val="tx1">
                    <a:lumMod val="50000"/>
                    <a:lumOff val="50000"/>
                  </a:schemeClr>
                </a:solidFill>
                <a:latin typeface="+mj-lt"/>
              </a:rPr>
              <a:t>github.com</a:t>
            </a:r>
            <a:r>
              <a:rPr lang="en-US" sz="1400" dirty="0">
                <a:solidFill>
                  <a:schemeClr val="tx1">
                    <a:lumMod val="50000"/>
                    <a:lumOff val="50000"/>
                  </a:schemeClr>
                </a:solidFill>
                <a:latin typeface="+mj-lt"/>
              </a:rPr>
              <a:t>/</a:t>
            </a:r>
            <a:r>
              <a:rPr lang="en-US" sz="1400" dirty="0" err="1">
                <a:solidFill>
                  <a:schemeClr val="tx1">
                    <a:lumMod val="50000"/>
                    <a:lumOff val="50000"/>
                  </a:schemeClr>
                </a:solidFill>
                <a:latin typeface="+mj-lt"/>
              </a:rPr>
              <a:t>barjacks</a:t>
            </a:r>
            <a:r>
              <a:rPr lang="en-US" sz="1400" dirty="0">
                <a:solidFill>
                  <a:schemeClr val="tx1">
                    <a:lumMod val="50000"/>
                    <a:lumOff val="50000"/>
                  </a:schemeClr>
                </a:solidFill>
                <a:latin typeface="+mj-lt"/>
              </a:rPr>
              <a:t>/</a:t>
            </a:r>
            <a:r>
              <a:rPr lang="en-US" sz="1400" dirty="0" err="1">
                <a:solidFill>
                  <a:schemeClr val="tx1">
                    <a:lumMod val="50000"/>
                    <a:lumOff val="50000"/>
                  </a:schemeClr>
                </a:solidFill>
                <a:latin typeface="+mj-lt"/>
              </a:rPr>
              <a:t>swiss</a:t>
            </a:r>
            <a:r>
              <a:rPr lang="en-US" sz="1400" dirty="0">
                <a:solidFill>
                  <a:schemeClr val="tx1">
                    <a:lumMod val="50000"/>
                    <a:lumOff val="50000"/>
                  </a:schemeClr>
                </a:solidFill>
                <a:latin typeface="+mj-lt"/>
              </a:rPr>
              <a:t>-asylum-judges</a:t>
            </a:r>
          </a:p>
          <a:p>
            <a:endParaRPr lang="en-US" sz="1400" dirty="0">
              <a:solidFill>
                <a:schemeClr val="tx1">
                  <a:lumMod val="50000"/>
                  <a:lumOff val="50000"/>
                </a:schemeClr>
              </a:solidFill>
              <a:latin typeface="+mj-lt"/>
            </a:endParaRPr>
          </a:p>
        </p:txBody>
      </p:sp>
    </p:spTree>
    <p:extLst>
      <p:ext uri="{BB962C8B-B14F-4D97-AF65-F5344CB8AC3E}">
        <p14:creationId xmlns:p14="http://schemas.microsoft.com/office/powerpoint/2010/main" val="107064387"/>
      </p:ext>
    </p:extLst>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Shape 123"/>
          <p:cNvPicPr preferRelativeResize="0"/>
          <p:nvPr/>
        </p:nvPicPr>
        <p:blipFill>
          <a:blip r:embed="rId3">
            <a:alphaModFix/>
          </a:blip>
          <a:stretch>
            <a:fillRect/>
          </a:stretch>
        </p:blipFill>
        <p:spPr>
          <a:xfrm>
            <a:off x="849805" y="0"/>
            <a:ext cx="7444382" cy="4449850"/>
          </a:xfrm>
          <a:prstGeom prst="rect">
            <a:avLst/>
          </a:prstGeom>
          <a:noFill/>
          <a:ln>
            <a:noFill/>
          </a:ln>
        </p:spPr>
      </p:pic>
      <p:sp>
        <p:nvSpPr>
          <p:cNvPr id="124" name="Shape 124"/>
          <p:cNvSpPr txBox="1"/>
          <p:nvPr/>
        </p:nvSpPr>
        <p:spPr>
          <a:xfrm>
            <a:off x="457200" y="4373641"/>
            <a:ext cx="8229600" cy="784799"/>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2400" b="0" i="1" u="none" strike="noStrike" cap="none" baseline="0">
                <a:solidFill>
                  <a:schemeClr val="dk1"/>
                </a:solidFill>
                <a:latin typeface="Calibri"/>
                <a:ea typeface="Calibri"/>
                <a:cs typeface="Calibri"/>
                <a:sym typeface="Calibri"/>
              </a:rPr>
              <a:t>Websites Vary Prices, Deals Based on Users' Information</a:t>
            </a:r>
          </a:p>
          <a:p>
            <a:pPr marL="0" marR="0" lvl="0" indent="0" algn="ctr" rtl="0">
              <a:spcBef>
                <a:spcPts val="0"/>
              </a:spcBef>
              <a:buClr>
                <a:schemeClr val="dk1"/>
              </a:buClr>
              <a:buSzPct val="25000"/>
              <a:buFont typeface="Calibri"/>
              <a:buNone/>
            </a:pPr>
            <a:r>
              <a:rPr lang="en-US" sz="2400" b="0" i="0" u="none" strike="noStrike" cap="none" baseline="0">
                <a:solidFill>
                  <a:schemeClr val="dk1"/>
                </a:solidFill>
                <a:latin typeface="Calibri"/>
                <a:ea typeface="Calibri"/>
                <a:cs typeface="Calibri"/>
                <a:sym typeface="Calibri"/>
              </a:rPr>
              <a:t>Valentino-Devries, Singer-Vine and Soltani, WSJ, 2012</a:t>
            </a:r>
          </a:p>
        </p:txBody>
      </p:sp>
    </p:spTree>
    <p:extLst>
      <p:ext uri="{BB962C8B-B14F-4D97-AF65-F5344CB8AC3E}">
        <p14:creationId xmlns:p14="http://schemas.microsoft.com/office/powerpoint/2010/main" val="1406352599"/>
      </p:ext>
    </p:extLst>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p:nvPr/>
        </p:nvSpPr>
        <p:spPr>
          <a:xfrm>
            <a:off x="457200" y="4511441"/>
            <a:ext cx="8229600" cy="784799"/>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2000" i="1" dirty="0">
                <a:solidFill>
                  <a:schemeClr val="tx1">
                    <a:lumMod val="50000"/>
                    <a:lumOff val="50000"/>
                  </a:schemeClr>
                </a:solidFill>
                <a:latin typeface="+mj-lt"/>
                <a:ea typeface="Calibri"/>
                <a:cs typeface="Calibri"/>
                <a:sym typeface="Calibri"/>
              </a:rPr>
              <a:t>How </a:t>
            </a:r>
            <a:r>
              <a:rPr lang="en-US" sz="2000" i="1" dirty="0" err="1">
                <a:solidFill>
                  <a:schemeClr val="tx1">
                    <a:lumMod val="50000"/>
                    <a:lumOff val="50000"/>
                  </a:schemeClr>
                </a:solidFill>
                <a:latin typeface="+mj-lt"/>
                <a:ea typeface="Calibri"/>
                <a:cs typeface="Calibri"/>
                <a:sym typeface="Calibri"/>
              </a:rPr>
              <a:t>Uber</a:t>
            </a:r>
            <a:r>
              <a:rPr lang="en-US" sz="2000" i="1" dirty="0">
                <a:solidFill>
                  <a:schemeClr val="tx1">
                    <a:lumMod val="50000"/>
                    <a:lumOff val="50000"/>
                  </a:schemeClr>
                </a:solidFill>
                <a:latin typeface="+mj-lt"/>
                <a:ea typeface="Calibri"/>
                <a:cs typeface="Calibri"/>
                <a:sym typeface="Calibri"/>
              </a:rPr>
              <a:t> surge pricing really works, </a:t>
            </a:r>
            <a:r>
              <a:rPr lang="en-US" sz="2000" dirty="0">
                <a:solidFill>
                  <a:schemeClr val="tx1">
                    <a:lumMod val="50000"/>
                    <a:lumOff val="50000"/>
                  </a:schemeClr>
                </a:solidFill>
                <a:latin typeface="+mj-lt"/>
                <a:ea typeface="Calibri"/>
                <a:cs typeface="Calibri"/>
                <a:sym typeface="Calibri"/>
              </a:rPr>
              <a:t>Nick </a:t>
            </a:r>
            <a:r>
              <a:rPr lang="en-US" sz="2000" dirty="0" err="1">
                <a:solidFill>
                  <a:schemeClr val="tx1">
                    <a:lumMod val="50000"/>
                    <a:lumOff val="50000"/>
                  </a:schemeClr>
                </a:solidFill>
                <a:latin typeface="+mj-lt"/>
                <a:ea typeface="Calibri"/>
                <a:cs typeface="Calibri"/>
                <a:sym typeface="Calibri"/>
              </a:rPr>
              <a:t>Diakopolous</a:t>
            </a:r>
            <a:endParaRPr lang="en-US" sz="2000" dirty="0">
              <a:solidFill>
                <a:schemeClr val="tx1">
                  <a:lumMod val="50000"/>
                  <a:lumOff val="50000"/>
                </a:schemeClr>
              </a:solidFill>
              <a:latin typeface="+mj-lt"/>
              <a:ea typeface="Calibri"/>
              <a:cs typeface="Calibri"/>
              <a:sym typeface="Calibri"/>
            </a:endParaRPr>
          </a:p>
        </p:txBody>
      </p:sp>
      <p:pic>
        <p:nvPicPr>
          <p:cNvPr id="136" name="Shape 136"/>
          <p:cNvPicPr preferRelativeResize="0"/>
          <p:nvPr/>
        </p:nvPicPr>
        <p:blipFill>
          <a:blip r:embed="rId3">
            <a:alphaModFix/>
          </a:blip>
          <a:stretch>
            <a:fillRect/>
          </a:stretch>
        </p:blipFill>
        <p:spPr>
          <a:xfrm>
            <a:off x="156912" y="0"/>
            <a:ext cx="8830174" cy="4647149"/>
          </a:xfrm>
          <a:prstGeom prst="rect">
            <a:avLst/>
          </a:prstGeom>
          <a:noFill/>
          <a:ln>
            <a:noFill/>
          </a:ln>
        </p:spPr>
      </p:pic>
    </p:spTree>
    <p:extLst>
      <p:ext uri="{BB962C8B-B14F-4D97-AF65-F5344CB8AC3E}">
        <p14:creationId xmlns:p14="http://schemas.microsoft.com/office/powerpoint/2010/main" val="476426181"/>
      </p:ext>
    </p:extLst>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p:nvPr/>
        </p:nvSpPr>
        <p:spPr>
          <a:xfrm>
            <a:off x="457200" y="4075391"/>
            <a:ext cx="8229600" cy="784799"/>
          </a:xfrm>
          <a:prstGeom prst="rect">
            <a:avLst/>
          </a:prstGeom>
          <a:noFill/>
          <a:ln>
            <a:noFill/>
          </a:ln>
        </p:spPr>
        <p:txBody>
          <a:bodyPr lIns="91425" tIns="45700" rIns="91425" bIns="45700" anchor="ctr" anchorCtr="0">
            <a:noAutofit/>
          </a:bodyPr>
          <a:lstStyle/>
          <a:p>
            <a:pPr marL="0" marR="0" lvl="0" indent="0" algn="ctr" rtl="0">
              <a:spcBef>
                <a:spcPts val="0"/>
              </a:spcBef>
              <a:buClr>
                <a:schemeClr val="dk1"/>
              </a:buClr>
              <a:buSzPct val="25000"/>
              <a:buFont typeface="Calibri"/>
              <a:buNone/>
            </a:pPr>
            <a:r>
              <a:rPr lang="en-US" sz="2400" b="0" i="1" u="none" strike="noStrike" cap="none" baseline="0" dirty="0">
                <a:solidFill>
                  <a:schemeClr val="dk1"/>
                </a:solidFill>
                <a:latin typeface="Calibri"/>
                <a:ea typeface="Calibri"/>
                <a:cs typeface="Calibri"/>
                <a:sym typeface="Calibri"/>
              </a:rPr>
              <a:t>Message Machine</a:t>
            </a:r>
          </a:p>
          <a:p>
            <a:pPr marL="0" marR="0" lvl="0" indent="0" algn="ctr" rtl="0">
              <a:spcBef>
                <a:spcPts val="0"/>
              </a:spcBef>
              <a:buClr>
                <a:schemeClr val="dk1"/>
              </a:buClr>
              <a:buSzPct val="25000"/>
              <a:buFont typeface="Calibri"/>
              <a:buNone/>
            </a:pPr>
            <a:r>
              <a:rPr lang="en-US" sz="2400" b="0" i="0" u="none" strike="noStrike" cap="none" baseline="0" dirty="0">
                <a:solidFill>
                  <a:schemeClr val="dk1"/>
                </a:solidFill>
                <a:latin typeface="Calibri"/>
                <a:ea typeface="Calibri"/>
                <a:cs typeface="Calibri"/>
                <a:sym typeface="Calibri"/>
              </a:rPr>
              <a:t>Jeff Larson, Al Shaw, ProPublica, 2012</a:t>
            </a:r>
          </a:p>
        </p:txBody>
      </p:sp>
      <p:pic>
        <p:nvPicPr>
          <p:cNvPr id="130" name="Shape 130"/>
          <p:cNvPicPr preferRelativeResize="0"/>
          <p:nvPr/>
        </p:nvPicPr>
        <p:blipFill>
          <a:blip r:embed="rId3">
            <a:alphaModFix/>
          </a:blip>
          <a:stretch>
            <a:fillRect/>
          </a:stretch>
        </p:blipFill>
        <p:spPr>
          <a:xfrm>
            <a:off x="0" y="31156"/>
            <a:ext cx="9143999" cy="3854380"/>
          </a:xfrm>
          <a:prstGeom prst="rect">
            <a:avLst/>
          </a:prstGeom>
          <a:noFill/>
          <a:ln>
            <a:noFill/>
          </a:ln>
        </p:spPr>
      </p:pic>
    </p:spTree>
    <p:extLst>
      <p:ext uri="{BB962C8B-B14F-4D97-AF65-F5344CB8AC3E}">
        <p14:creationId xmlns:p14="http://schemas.microsoft.com/office/powerpoint/2010/main" val="133650307"/>
      </p:ext>
    </p:extLst>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666750"/>
            <a:ext cx="8476544" cy="3467677"/>
          </a:xfrm>
          <a:prstGeom prst="rect">
            <a:avLst/>
          </a:prstGeom>
        </p:spPr>
      </p:pic>
    </p:spTree>
    <p:extLst>
      <p:ext uri="{BB962C8B-B14F-4D97-AF65-F5344CB8AC3E}">
        <p14:creationId xmlns:p14="http://schemas.microsoft.com/office/powerpoint/2010/main" val="1648054388"/>
      </p:ext>
    </p:extLst>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Cost of Algorithms:</a:t>
            </a:r>
          </a:p>
          <a:p>
            <a:r>
              <a:rPr lang="en-US" sz="3600" dirty="0" smtClean="0"/>
              <a:t>Time and Space</a:t>
            </a:r>
            <a:endParaRPr lang="en-US" sz="3600" dirty="0"/>
          </a:p>
        </p:txBody>
      </p:sp>
    </p:spTree>
    <p:extLst>
      <p:ext uri="{BB962C8B-B14F-4D97-AF65-F5344CB8AC3E}">
        <p14:creationId xmlns:p14="http://schemas.microsoft.com/office/powerpoint/2010/main" val="8832940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33498" y="4012480"/>
            <a:ext cx="6477001" cy="879873"/>
          </a:xfrm>
        </p:spPr>
        <p:txBody>
          <a:bodyPr>
            <a:normAutofit fontScale="92500" lnSpcReduction="20000"/>
          </a:bodyPr>
          <a:lstStyle/>
          <a:p>
            <a:pPr marL="0" indent="0">
              <a:buNone/>
            </a:pPr>
            <a:r>
              <a:rPr lang="en-US" dirty="0" smtClean="0"/>
              <a:t>Time cost: How long will your code take to run? </a:t>
            </a:r>
          </a:p>
          <a:p>
            <a:pPr marL="0" indent="0">
              <a:buNone/>
            </a:pPr>
            <a:r>
              <a:rPr lang="en-US" dirty="0" smtClean="0"/>
              <a:t>Absolute time and trends vs size. </a:t>
            </a:r>
          </a:p>
          <a:p>
            <a:pPr marL="0" indent="0">
              <a:buNone/>
            </a:pPr>
            <a:r>
              <a:rPr lang="en-US" dirty="0" smtClean="0"/>
              <a:t>How many “steps”? What about loops?</a:t>
            </a:r>
            <a:endParaRPr lang="en-US" dirty="0"/>
          </a:p>
        </p:txBody>
      </p:sp>
      <p:pic>
        <p:nvPicPr>
          <p:cNvPr id="2050" name="Picture 2" descr="https://blog.thedataincubator.com/wp-content/uploads/2018/01/filter_results_plo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1972" y="0"/>
            <a:ext cx="5800055" cy="3987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1764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15246" y="4019549"/>
            <a:ext cx="6313508" cy="1110429"/>
          </a:xfrm>
        </p:spPr>
        <p:txBody>
          <a:bodyPr>
            <a:normAutofit/>
          </a:bodyPr>
          <a:lstStyle/>
          <a:p>
            <a:pPr marL="0" indent="0">
              <a:buNone/>
            </a:pPr>
            <a:r>
              <a:rPr lang="en-US" sz="1600" dirty="0" smtClean="0"/>
              <a:t>Space cost: memory requirements or file usage</a:t>
            </a:r>
          </a:p>
          <a:p>
            <a:pPr marL="0" indent="0">
              <a:buNone/>
            </a:pPr>
            <a:r>
              <a:rPr lang="en-US" sz="1600" dirty="0" smtClean="0"/>
              <a:t>How big is your data? How many bytes to store a </a:t>
            </a:r>
            <a:r>
              <a:rPr lang="en-US" sz="1600" dirty="0" err="1" smtClean="0"/>
              <a:t>dataframe</a:t>
            </a:r>
            <a:r>
              <a:rPr lang="en-US" sz="1600" dirty="0" smtClean="0"/>
              <a:t>?</a:t>
            </a:r>
          </a:p>
          <a:p>
            <a:pPr marL="0" indent="0">
              <a:buNone/>
            </a:pPr>
            <a:r>
              <a:rPr lang="en-US" sz="1600" dirty="0" smtClean="0"/>
              <a:t>How many bytes to store e.g. an image?</a:t>
            </a:r>
            <a:endParaRPr lang="en-US" sz="1600" dirty="0"/>
          </a:p>
        </p:txBody>
      </p:sp>
      <p:pic>
        <p:nvPicPr>
          <p:cNvPr id="1026" name="Picture 2" descr="https://databricks.com/wp-content/uploads/2018/05/image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592" y="18657"/>
            <a:ext cx="6172816" cy="3816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979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761104" y="4629150"/>
            <a:ext cx="5605958" cy="307777"/>
          </a:xfrm>
          <a:prstGeom prst="rect">
            <a:avLst/>
          </a:prstGeom>
          <a:noFill/>
        </p:spPr>
        <p:txBody>
          <a:bodyPr wrap="none" rtlCol="0">
            <a:spAutoFit/>
          </a:bodyPr>
          <a:lstStyle/>
          <a:p>
            <a:pPr algn="ctr"/>
            <a:r>
              <a:rPr lang="en-US" sz="1400" i="1" dirty="0" smtClean="0"/>
              <a:t>Anti-Intellectualism </a:t>
            </a:r>
            <a:r>
              <a:rPr lang="en-US" sz="1400" i="1" dirty="0"/>
              <a:t>Is Killing </a:t>
            </a:r>
            <a:r>
              <a:rPr lang="en-US" sz="1400" i="1" dirty="0" smtClean="0"/>
              <a:t>America</a:t>
            </a:r>
            <a:r>
              <a:rPr lang="en-US" sz="1400" dirty="0"/>
              <a:t>,</a:t>
            </a:r>
            <a:r>
              <a:rPr lang="en-US" sz="1400" dirty="0" smtClean="0"/>
              <a:t> Psychology </a:t>
            </a:r>
            <a:r>
              <a:rPr lang="en-US" sz="1400" dirty="0"/>
              <a:t>Today, </a:t>
            </a:r>
            <a:r>
              <a:rPr lang="en-US" sz="1400" dirty="0" smtClean="0"/>
              <a:t>23 June 2015</a:t>
            </a:r>
            <a:endParaRPr lang="en-US" sz="1400" dirty="0" smtClean="0">
              <a:solidFill>
                <a:schemeClr val="tx1">
                  <a:lumMod val="50000"/>
                  <a:lumOff val="50000"/>
                </a:schemeClr>
              </a:solidFill>
              <a:latin typeface="+mj-lt"/>
            </a:endParaRPr>
          </a:p>
        </p:txBody>
      </p:sp>
      <p:sp>
        <p:nvSpPr>
          <p:cNvPr id="2" name="TextBox 1"/>
          <p:cNvSpPr txBox="1"/>
          <p:nvPr/>
        </p:nvSpPr>
        <p:spPr>
          <a:xfrm>
            <a:off x="1342998" y="1276350"/>
            <a:ext cx="6442169" cy="2031325"/>
          </a:xfrm>
          <a:prstGeom prst="rect">
            <a:avLst/>
          </a:prstGeom>
          <a:noFill/>
        </p:spPr>
        <p:txBody>
          <a:bodyPr wrap="square" rtlCol="0">
            <a:spAutoFit/>
          </a:bodyPr>
          <a:lstStyle/>
          <a:p>
            <a:r>
              <a:rPr lang="en-US"/>
              <a:t>In a country where a sitting congressman told a crowd that evolution and the Big Bang are “lies straight from the pit of hell,” where the chairman of a Senate environmental panel brought a snowball into the chamber as evidence that climate change is a hoax, where almost one in three citizens can’t name the vice president, it is beyond dispute that critical thinking has been abandoned as a cultural value</a:t>
            </a:r>
            <a:endParaRPr lang="en-US"/>
          </a:p>
        </p:txBody>
      </p:sp>
      <p:sp>
        <p:nvSpPr>
          <p:cNvPr id="6" name="TextBox 5"/>
          <p:cNvSpPr txBox="1"/>
          <p:nvPr/>
        </p:nvSpPr>
        <p:spPr>
          <a:xfrm>
            <a:off x="2496197" y="307835"/>
            <a:ext cx="3661580" cy="307777"/>
          </a:xfrm>
          <a:prstGeom prst="rect">
            <a:avLst/>
          </a:prstGeom>
          <a:noFill/>
        </p:spPr>
        <p:txBody>
          <a:bodyPr wrap="none" rtlCol="0">
            <a:spAutoFit/>
          </a:bodyPr>
          <a:lstStyle/>
          <a:p>
            <a:pPr algn="ctr"/>
            <a:r>
              <a:rPr lang="en-US" sz="1400" dirty="0" smtClean="0">
                <a:latin typeface="+mj-lt"/>
              </a:rPr>
              <a:t>Are there quantitative statements here?</a:t>
            </a:r>
            <a:endParaRPr lang="en-US" sz="1400" dirty="0" smtClean="0">
              <a:solidFill>
                <a:schemeClr val="tx1">
                  <a:lumMod val="50000"/>
                  <a:lumOff val="50000"/>
                </a:schemeClr>
              </a:solidFill>
              <a:latin typeface="+mj-lt"/>
            </a:endParaRPr>
          </a:p>
        </p:txBody>
      </p:sp>
    </p:spTree>
    <p:extLst>
      <p:ext uri="{BB962C8B-B14F-4D97-AF65-F5344CB8AC3E}">
        <p14:creationId xmlns:p14="http://schemas.microsoft.com/office/powerpoint/2010/main" val="19292819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05911" y="1733550"/>
            <a:ext cx="6442169" cy="2031325"/>
          </a:xfrm>
          <a:prstGeom prst="rect">
            <a:avLst/>
          </a:prstGeom>
          <a:noFill/>
        </p:spPr>
        <p:txBody>
          <a:bodyPr wrap="square" rtlCol="0">
            <a:spAutoFit/>
          </a:bodyPr>
          <a:lstStyle/>
          <a:p>
            <a:r>
              <a:rPr lang="en-US" dirty="0" err="1">
                <a:latin typeface="Consolas" charset="0"/>
                <a:ea typeface="Consolas" charset="0"/>
                <a:cs typeface="Consolas" charset="0"/>
              </a:rPr>
              <a:t>d</a:t>
            </a:r>
            <a:r>
              <a:rPr lang="en-US" dirty="0" err="1" smtClean="0">
                <a:latin typeface="Consolas" charset="0"/>
                <a:ea typeface="Consolas" charset="0"/>
                <a:cs typeface="Consolas" charset="0"/>
              </a:rPr>
              <a:t>ef</a:t>
            </a:r>
            <a:r>
              <a:rPr lang="en-US" dirty="0" smtClean="0">
                <a:latin typeface="Consolas" charset="0"/>
                <a:ea typeface="Consolas" charset="0"/>
                <a:cs typeface="Consolas" charset="0"/>
              </a:rPr>
              <a:t> max(x):</a:t>
            </a:r>
          </a:p>
          <a:p>
            <a:r>
              <a:rPr lang="en-US" dirty="0" smtClean="0">
                <a:latin typeface="Consolas" charset="0"/>
                <a:ea typeface="Consolas" charset="0"/>
                <a:cs typeface="Consolas" charset="0"/>
              </a:rPr>
              <a:t>	m = x[0] </a:t>
            </a:r>
          </a:p>
          <a:p>
            <a:r>
              <a:rPr lang="en-US" dirty="0" smtClean="0">
                <a:latin typeface="Consolas" charset="0"/>
                <a:ea typeface="Consolas" charset="0"/>
                <a:cs typeface="Consolas" charset="0"/>
              </a:rPr>
              <a:t>	for </a:t>
            </a:r>
            <a:r>
              <a:rPr lang="en-US" dirty="0" err="1" smtClean="0">
                <a:latin typeface="Consolas" charset="0"/>
                <a:ea typeface="Consolas" charset="0"/>
                <a:cs typeface="Consolas" charset="0"/>
              </a:rPr>
              <a:t>i</a:t>
            </a:r>
            <a:r>
              <a:rPr lang="en-US" dirty="0" smtClean="0">
                <a:latin typeface="Consolas" charset="0"/>
                <a:ea typeface="Consolas" charset="0"/>
                <a:cs typeface="Consolas" charset="0"/>
              </a:rPr>
              <a:t> in range (1, </a:t>
            </a:r>
            <a:r>
              <a:rPr lang="en-US" dirty="0" err="1" smtClean="0">
                <a:latin typeface="Consolas" charset="0"/>
                <a:ea typeface="Consolas" charset="0"/>
                <a:cs typeface="Consolas" charset="0"/>
              </a:rPr>
              <a:t>len</a:t>
            </a:r>
            <a:r>
              <a:rPr lang="en-US" dirty="0" smtClean="0">
                <a:latin typeface="Consolas" charset="0"/>
                <a:ea typeface="Consolas" charset="0"/>
                <a:cs typeface="Consolas" charset="0"/>
              </a:rPr>
              <a:t>(x)):</a:t>
            </a:r>
          </a:p>
          <a:p>
            <a:r>
              <a:rPr lang="en-US" dirty="0" smtClean="0">
                <a:latin typeface="Consolas" charset="0"/>
                <a:ea typeface="Consolas" charset="0"/>
                <a:cs typeface="Consolas" charset="0"/>
              </a:rPr>
              <a:t>		if x[</a:t>
            </a:r>
            <a:r>
              <a:rPr lang="en-US" dirty="0" err="1" smtClean="0">
                <a:latin typeface="Consolas" charset="0"/>
                <a:ea typeface="Consolas" charset="0"/>
                <a:cs typeface="Consolas" charset="0"/>
              </a:rPr>
              <a:t>i</a:t>
            </a:r>
            <a:r>
              <a:rPr lang="en-US" dirty="0">
                <a:latin typeface="Consolas" charset="0"/>
                <a:ea typeface="Consolas" charset="0"/>
                <a:cs typeface="Consolas" charset="0"/>
              </a:rPr>
              <a:t>] &gt; </a:t>
            </a:r>
            <a:r>
              <a:rPr lang="en-US" dirty="0" smtClean="0">
                <a:latin typeface="Consolas" charset="0"/>
                <a:ea typeface="Consolas" charset="0"/>
                <a:cs typeface="Consolas" charset="0"/>
              </a:rPr>
              <a:t>m:</a:t>
            </a:r>
          </a:p>
          <a:p>
            <a:r>
              <a:rPr lang="en-US" dirty="0">
                <a:latin typeface="Consolas" charset="0"/>
                <a:ea typeface="Consolas" charset="0"/>
                <a:cs typeface="Consolas" charset="0"/>
              </a:rPr>
              <a:t>	</a:t>
            </a:r>
            <a:r>
              <a:rPr lang="en-US" dirty="0" smtClean="0">
                <a:latin typeface="Consolas" charset="0"/>
                <a:ea typeface="Consolas" charset="0"/>
                <a:cs typeface="Consolas" charset="0"/>
              </a:rPr>
              <a:t>		m = x[</a:t>
            </a:r>
            <a:r>
              <a:rPr lang="en-US" dirty="0" err="1" smtClean="0">
                <a:latin typeface="Consolas" charset="0"/>
                <a:ea typeface="Consolas" charset="0"/>
                <a:cs typeface="Consolas" charset="0"/>
              </a:rPr>
              <a:t>i</a:t>
            </a:r>
            <a:r>
              <a:rPr lang="en-US" dirty="0" smtClean="0">
                <a:latin typeface="Consolas" charset="0"/>
                <a:ea typeface="Consolas" charset="0"/>
                <a:cs typeface="Consolas" charset="0"/>
              </a:rPr>
              <a:t>] </a:t>
            </a:r>
          </a:p>
          <a:p>
            <a:endParaRPr lang="en-US" dirty="0">
              <a:latin typeface="Consolas" charset="0"/>
              <a:ea typeface="Consolas" charset="0"/>
              <a:cs typeface="Consolas" charset="0"/>
            </a:endParaRPr>
          </a:p>
          <a:p>
            <a:r>
              <a:rPr lang="en-US" dirty="0" smtClean="0">
                <a:latin typeface="Consolas" charset="0"/>
                <a:ea typeface="Consolas" charset="0"/>
                <a:cs typeface="Consolas" charset="0"/>
              </a:rPr>
              <a:t>	return m</a:t>
            </a:r>
            <a:endParaRPr lang="en-US" dirty="0">
              <a:latin typeface="Consolas" charset="0"/>
              <a:ea typeface="Consolas" charset="0"/>
              <a:cs typeface="Consolas" charset="0"/>
            </a:endParaRPr>
          </a:p>
        </p:txBody>
      </p:sp>
      <p:sp>
        <p:nvSpPr>
          <p:cNvPr id="6" name="TextBox 5"/>
          <p:cNvSpPr txBox="1"/>
          <p:nvPr/>
        </p:nvSpPr>
        <p:spPr>
          <a:xfrm>
            <a:off x="1237849" y="307835"/>
            <a:ext cx="6178294" cy="461665"/>
          </a:xfrm>
          <a:prstGeom prst="rect">
            <a:avLst/>
          </a:prstGeom>
          <a:noFill/>
        </p:spPr>
        <p:txBody>
          <a:bodyPr wrap="none" rtlCol="0">
            <a:spAutoFit/>
          </a:bodyPr>
          <a:lstStyle/>
          <a:p>
            <a:pPr algn="ctr"/>
            <a:r>
              <a:rPr lang="en-US" sz="2400" dirty="0" smtClean="0">
                <a:latin typeface="+mj-lt"/>
              </a:rPr>
              <a:t>An algorithm to find the maximum value</a:t>
            </a:r>
            <a:endParaRPr lang="en-US" sz="2400" dirty="0" smtClean="0">
              <a:solidFill>
                <a:schemeClr val="tx1">
                  <a:lumMod val="50000"/>
                  <a:lumOff val="50000"/>
                </a:schemeClr>
              </a:solidFill>
              <a:latin typeface="+mj-lt"/>
            </a:endParaRPr>
          </a:p>
        </p:txBody>
      </p:sp>
    </p:spTree>
    <p:extLst>
      <p:ext uri="{BB962C8B-B14F-4D97-AF65-F5344CB8AC3E}">
        <p14:creationId xmlns:p14="http://schemas.microsoft.com/office/powerpoint/2010/main" val="861313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1047750"/>
            <a:ext cx="8382000" cy="3416320"/>
          </a:xfrm>
          <a:prstGeom prst="rect">
            <a:avLst/>
          </a:prstGeom>
          <a:noFill/>
        </p:spPr>
        <p:txBody>
          <a:bodyPr wrap="square" rtlCol="0">
            <a:spAutoFit/>
          </a:bodyPr>
          <a:lstStyle/>
          <a:p>
            <a:pPr fontAlgn="base"/>
            <a:r>
              <a:rPr lang="en-US" dirty="0" err="1">
                <a:latin typeface="Consolas" charset="0"/>
                <a:ea typeface="Consolas" charset="0"/>
                <a:cs typeface="Consolas" charset="0"/>
              </a:rPr>
              <a:t>def</a:t>
            </a:r>
            <a:r>
              <a:rPr lang="en-US" dirty="0">
                <a:latin typeface="Consolas" charset="0"/>
                <a:ea typeface="Consolas" charset="0"/>
                <a:cs typeface="Consolas" charset="0"/>
              </a:rPr>
              <a:t> </a:t>
            </a:r>
            <a:r>
              <a:rPr lang="en-US" dirty="0" err="1" smtClean="0">
                <a:latin typeface="Consolas" charset="0"/>
                <a:ea typeface="Consolas" charset="0"/>
                <a:cs typeface="Consolas" charset="0"/>
              </a:rPr>
              <a:t>bubbleSort</a:t>
            </a:r>
            <a:r>
              <a:rPr lang="en-US" dirty="0" smtClean="0">
                <a:latin typeface="Consolas" charset="0"/>
                <a:ea typeface="Consolas" charset="0"/>
                <a:cs typeface="Consolas" charset="0"/>
              </a:rPr>
              <a:t>(x):</a:t>
            </a:r>
            <a:endParaRPr lang="en-US" dirty="0">
              <a:latin typeface="Consolas" charset="0"/>
              <a:ea typeface="Consolas" charset="0"/>
              <a:cs typeface="Consolas" charset="0"/>
            </a:endParaRPr>
          </a:p>
          <a:p>
            <a:pPr fontAlgn="base"/>
            <a:r>
              <a:rPr lang="en-US" dirty="0">
                <a:latin typeface="Consolas" charset="0"/>
                <a:ea typeface="Consolas" charset="0"/>
                <a:cs typeface="Consolas" charset="0"/>
              </a:rPr>
              <a:t>    n = </a:t>
            </a:r>
            <a:r>
              <a:rPr lang="en-US" dirty="0" err="1" smtClean="0">
                <a:latin typeface="Consolas" charset="0"/>
                <a:ea typeface="Consolas" charset="0"/>
                <a:cs typeface="Consolas" charset="0"/>
              </a:rPr>
              <a:t>len</a:t>
            </a:r>
            <a:r>
              <a:rPr lang="en-US" dirty="0" smtClean="0">
                <a:latin typeface="Consolas" charset="0"/>
                <a:ea typeface="Consolas" charset="0"/>
                <a:cs typeface="Consolas" charset="0"/>
              </a:rPr>
              <a:t>(x)</a:t>
            </a:r>
          </a:p>
          <a:p>
            <a:pPr fontAlgn="base"/>
            <a:endParaRPr lang="en-US" dirty="0" smtClean="0">
              <a:latin typeface="Consolas" charset="0"/>
              <a:ea typeface="Consolas" charset="0"/>
              <a:cs typeface="Consolas" charset="0"/>
            </a:endParaRPr>
          </a:p>
          <a:p>
            <a:pPr fontAlgn="base"/>
            <a:r>
              <a:rPr lang="en-US" dirty="0" smtClean="0">
                <a:latin typeface="Consolas" charset="0"/>
                <a:ea typeface="Consolas" charset="0"/>
                <a:cs typeface="Consolas" charset="0"/>
              </a:rPr>
              <a:t>     # loop over all elements</a:t>
            </a:r>
            <a:endParaRPr lang="en-US" dirty="0">
              <a:latin typeface="Consolas" charset="0"/>
              <a:ea typeface="Consolas" charset="0"/>
              <a:cs typeface="Consolas" charset="0"/>
            </a:endParaRPr>
          </a:p>
          <a:p>
            <a:pPr fontAlgn="base"/>
            <a:r>
              <a:rPr lang="en-US" dirty="0">
                <a:latin typeface="Consolas" charset="0"/>
                <a:ea typeface="Consolas" charset="0"/>
                <a:cs typeface="Consolas" charset="0"/>
              </a:rPr>
              <a:t>     for </a:t>
            </a:r>
            <a:r>
              <a:rPr lang="en-US" dirty="0" err="1">
                <a:latin typeface="Consolas" charset="0"/>
                <a:ea typeface="Consolas" charset="0"/>
                <a:cs typeface="Consolas" charset="0"/>
              </a:rPr>
              <a:t>i</a:t>
            </a:r>
            <a:r>
              <a:rPr lang="en-US" dirty="0">
                <a:latin typeface="Consolas" charset="0"/>
                <a:ea typeface="Consolas" charset="0"/>
                <a:cs typeface="Consolas" charset="0"/>
              </a:rPr>
              <a:t> in range(n):</a:t>
            </a:r>
          </a:p>
          <a:p>
            <a:pPr fontAlgn="base"/>
            <a:r>
              <a:rPr lang="en-US" dirty="0">
                <a:latin typeface="Consolas" charset="0"/>
                <a:ea typeface="Consolas" charset="0"/>
                <a:cs typeface="Consolas" charset="0"/>
              </a:rPr>
              <a:t> </a:t>
            </a:r>
          </a:p>
          <a:p>
            <a:pPr fontAlgn="base"/>
            <a:r>
              <a:rPr lang="en-US" dirty="0">
                <a:latin typeface="Consolas" charset="0"/>
                <a:ea typeface="Consolas" charset="0"/>
                <a:cs typeface="Consolas" charset="0"/>
              </a:rPr>
              <a:t>        # Last </a:t>
            </a:r>
            <a:r>
              <a:rPr lang="en-US" dirty="0" err="1">
                <a:latin typeface="Consolas" charset="0"/>
                <a:ea typeface="Consolas" charset="0"/>
                <a:cs typeface="Consolas" charset="0"/>
              </a:rPr>
              <a:t>i</a:t>
            </a:r>
            <a:r>
              <a:rPr lang="en-US" dirty="0">
                <a:latin typeface="Consolas" charset="0"/>
                <a:ea typeface="Consolas" charset="0"/>
                <a:cs typeface="Consolas" charset="0"/>
              </a:rPr>
              <a:t> elements are already in place</a:t>
            </a:r>
          </a:p>
          <a:p>
            <a:pPr fontAlgn="base"/>
            <a:r>
              <a:rPr lang="en-US" dirty="0">
                <a:latin typeface="Consolas" charset="0"/>
                <a:ea typeface="Consolas" charset="0"/>
                <a:cs typeface="Consolas" charset="0"/>
              </a:rPr>
              <a:t>        for j in range(0, n-i-1):</a:t>
            </a:r>
          </a:p>
          <a:p>
            <a:pPr fontAlgn="base"/>
            <a:r>
              <a:rPr lang="en-US" dirty="0">
                <a:latin typeface="Consolas" charset="0"/>
                <a:ea typeface="Consolas" charset="0"/>
                <a:cs typeface="Consolas" charset="0"/>
              </a:rPr>
              <a:t> </a:t>
            </a:r>
          </a:p>
          <a:p>
            <a:pPr fontAlgn="base"/>
            <a:r>
              <a:rPr lang="en-US" dirty="0">
                <a:latin typeface="Consolas" charset="0"/>
                <a:ea typeface="Consolas" charset="0"/>
                <a:cs typeface="Consolas" charset="0"/>
              </a:rPr>
              <a:t>            # Swap if the </a:t>
            </a:r>
            <a:r>
              <a:rPr lang="en-US" dirty="0" smtClean="0">
                <a:latin typeface="Consolas" charset="0"/>
                <a:ea typeface="Consolas" charset="0"/>
                <a:cs typeface="Consolas" charset="0"/>
              </a:rPr>
              <a:t>element j is greater than </a:t>
            </a:r>
            <a:r>
              <a:rPr lang="en-US" dirty="0">
                <a:latin typeface="Consolas" charset="0"/>
                <a:ea typeface="Consolas" charset="0"/>
                <a:cs typeface="Consolas" charset="0"/>
              </a:rPr>
              <a:t>the </a:t>
            </a:r>
            <a:r>
              <a:rPr lang="en-US" dirty="0" smtClean="0">
                <a:latin typeface="Consolas" charset="0"/>
                <a:ea typeface="Consolas" charset="0"/>
                <a:cs typeface="Consolas" charset="0"/>
              </a:rPr>
              <a:t>next</a:t>
            </a:r>
            <a:endParaRPr lang="en-US" dirty="0">
              <a:latin typeface="Consolas" charset="0"/>
              <a:ea typeface="Consolas" charset="0"/>
              <a:cs typeface="Consolas" charset="0"/>
            </a:endParaRPr>
          </a:p>
          <a:p>
            <a:pPr fontAlgn="base"/>
            <a:r>
              <a:rPr lang="en-US" dirty="0">
                <a:latin typeface="Consolas" charset="0"/>
                <a:ea typeface="Consolas" charset="0"/>
                <a:cs typeface="Consolas" charset="0"/>
              </a:rPr>
              <a:t>            if </a:t>
            </a:r>
            <a:r>
              <a:rPr lang="en-US" dirty="0" smtClean="0">
                <a:latin typeface="Consolas" charset="0"/>
                <a:ea typeface="Consolas" charset="0"/>
                <a:cs typeface="Consolas" charset="0"/>
              </a:rPr>
              <a:t>x[j</a:t>
            </a:r>
            <a:r>
              <a:rPr lang="en-US" dirty="0">
                <a:latin typeface="Consolas" charset="0"/>
                <a:ea typeface="Consolas" charset="0"/>
                <a:cs typeface="Consolas" charset="0"/>
              </a:rPr>
              <a:t>] &gt; </a:t>
            </a:r>
            <a:r>
              <a:rPr lang="en-US" dirty="0" smtClean="0">
                <a:latin typeface="Consolas" charset="0"/>
                <a:ea typeface="Consolas" charset="0"/>
                <a:cs typeface="Consolas" charset="0"/>
              </a:rPr>
              <a:t>x[j+1</a:t>
            </a:r>
            <a:r>
              <a:rPr lang="en-US" dirty="0">
                <a:latin typeface="Consolas" charset="0"/>
                <a:ea typeface="Consolas" charset="0"/>
                <a:cs typeface="Consolas" charset="0"/>
              </a:rPr>
              <a:t>] :</a:t>
            </a:r>
          </a:p>
          <a:p>
            <a:pPr fontAlgn="base"/>
            <a:r>
              <a:rPr lang="en-US" dirty="0">
                <a:latin typeface="Consolas" charset="0"/>
                <a:ea typeface="Consolas" charset="0"/>
                <a:cs typeface="Consolas" charset="0"/>
              </a:rPr>
              <a:t>                </a:t>
            </a:r>
            <a:r>
              <a:rPr lang="en-US" dirty="0" smtClean="0">
                <a:latin typeface="Consolas" charset="0"/>
                <a:ea typeface="Consolas" charset="0"/>
                <a:cs typeface="Consolas" charset="0"/>
              </a:rPr>
              <a:t>x[j</a:t>
            </a:r>
            <a:r>
              <a:rPr lang="en-US" dirty="0">
                <a:latin typeface="Consolas" charset="0"/>
                <a:ea typeface="Consolas" charset="0"/>
                <a:cs typeface="Consolas" charset="0"/>
              </a:rPr>
              <a:t>], </a:t>
            </a:r>
            <a:r>
              <a:rPr lang="en-US" dirty="0" smtClean="0">
                <a:latin typeface="Consolas" charset="0"/>
                <a:ea typeface="Consolas" charset="0"/>
                <a:cs typeface="Consolas" charset="0"/>
              </a:rPr>
              <a:t>x[j+1</a:t>
            </a:r>
            <a:r>
              <a:rPr lang="en-US" dirty="0">
                <a:latin typeface="Consolas" charset="0"/>
                <a:ea typeface="Consolas" charset="0"/>
                <a:cs typeface="Consolas" charset="0"/>
              </a:rPr>
              <a:t>] = </a:t>
            </a:r>
            <a:r>
              <a:rPr lang="en-US" dirty="0" smtClean="0">
                <a:latin typeface="Consolas" charset="0"/>
                <a:ea typeface="Consolas" charset="0"/>
                <a:cs typeface="Consolas" charset="0"/>
              </a:rPr>
              <a:t>x[j+1</a:t>
            </a:r>
            <a:r>
              <a:rPr lang="en-US" dirty="0">
                <a:latin typeface="Consolas" charset="0"/>
                <a:ea typeface="Consolas" charset="0"/>
                <a:cs typeface="Consolas" charset="0"/>
              </a:rPr>
              <a:t>], </a:t>
            </a:r>
            <a:r>
              <a:rPr lang="en-US" dirty="0" smtClean="0">
                <a:latin typeface="Consolas" charset="0"/>
                <a:ea typeface="Consolas" charset="0"/>
                <a:cs typeface="Consolas" charset="0"/>
              </a:rPr>
              <a:t>x[j</a:t>
            </a:r>
            <a:r>
              <a:rPr lang="en-US" dirty="0">
                <a:latin typeface="Consolas" charset="0"/>
                <a:ea typeface="Consolas" charset="0"/>
                <a:cs typeface="Consolas" charset="0"/>
              </a:rPr>
              <a:t>]</a:t>
            </a:r>
          </a:p>
        </p:txBody>
      </p:sp>
      <p:sp>
        <p:nvSpPr>
          <p:cNvPr id="6" name="TextBox 5"/>
          <p:cNvSpPr txBox="1"/>
          <p:nvPr/>
        </p:nvSpPr>
        <p:spPr>
          <a:xfrm>
            <a:off x="2416859" y="307835"/>
            <a:ext cx="3820278" cy="461665"/>
          </a:xfrm>
          <a:prstGeom prst="rect">
            <a:avLst/>
          </a:prstGeom>
          <a:noFill/>
        </p:spPr>
        <p:txBody>
          <a:bodyPr wrap="none" rtlCol="0">
            <a:spAutoFit/>
          </a:bodyPr>
          <a:lstStyle/>
          <a:p>
            <a:pPr algn="ctr"/>
            <a:r>
              <a:rPr lang="en-US" sz="2400" dirty="0" smtClean="0">
                <a:latin typeface="+mj-lt"/>
              </a:rPr>
              <a:t>An algorithm to sort a list</a:t>
            </a:r>
            <a:endParaRPr lang="en-US" sz="2400" dirty="0" smtClean="0">
              <a:solidFill>
                <a:schemeClr val="tx1">
                  <a:lumMod val="50000"/>
                  <a:lumOff val="50000"/>
                </a:schemeClr>
              </a:solidFill>
              <a:latin typeface="+mj-lt"/>
            </a:endParaRPr>
          </a:p>
        </p:txBody>
      </p:sp>
    </p:spTree>
    <p:extLst>
      <p:ext uri="{BB962C8B-B14F-4D97-AF65-F5344CB8AC3E}">
        <p14:creationId xmlns:p14="http://schemas.microsoft.com/office/powerpoint/2010/main" val="14813697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Why mathematical formalism?</a:t>
            </a:r>
            <a:endParaRPr lang="en-US" sz="3600" dirty="0"/>
          </a:p>
        </p:txBody>
      </p:sp>
    </p:spTree>
    <p:extLst>
      <p:ext uri="{BB962C8B-B14F-4D97-AF65-F5344CB8AC3E}">
        <p14:creationId xmlns:p14="http://schemas.microsoft.com/office/powerpoint/2010/main" val="16255203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know you’re right?</a:t>
            </a:r>
            <a:endParaRPr lang="en-US" dirty="0"/>
          </a:p>
        </p:txBody>
      </p:sp>
      <p:sp>
        <p:nvSpPr>
          <p:cNvPr id="3" name="Content Placeholder 2"/>
          <p:cNvSpPr>
            <a:spLocks noGrp="1"/>
          </p:cNvSpPr>
          <p:nvPr>
            <p:ph idx="1"/>
          </p:nvPr>
        </p:nvSpPr>
        <p:spPr/>
        <p:txBody>
          <a:bodyPr/>
          <a:lstStyle/>
          <a:p>
            <a:endParaRPr lang="en-US" dirty="0" smtClean="0"/>
          </a:p>
          <a:p>
            <a:pPr marL="0" indent="0">
              <a:buNone/>
            </a:pPr>
            <a:r>
              <a:rPr lang="en-US" dirty="0"/>
              <a:t>p</a:t>
            </a:r>
            <a:r>
              <a:rPr lang="en-US" dirty="0" smtClean="0"/>
              <a:t>ercent change = (new – old)/old</a:t>
            </a:r>
          </a:p>
          <a:p>
            <a:pPr marL="0" indent="0">
              <a:buNone/>
            </a:pPr>
            <a:endParaRPr lang="en-US" dirty="0"/>
          </a:p>
          <a:p>
            <a:pPr marL="0" indent="0">
              <a:buNone/>
            </a:pPr>
            <a:r>
              <a:rPr lang="en-US" dirty="0" smtClean="0"/>
              <a:t>So what’s the old value, given new and percent change?</a:t>
            </a:r>
            <a:endParaRPr lang="en-US" dirty="0"/>
          </a:p>
        </p:txBody>
      </p:sp>
    </p:spTree>
    <p:extLst>
      <p:ext uri="{BB962C8B-B14F-4D97-AF65-F5344CB8AC3E}">
        <p14:creationId xmlns:p14="http://schemas.microsoft.com/office/powerpoint/2010/main" val="1979456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Regression</a:t>
            </a:r>
            <a:endParaRPr lang="en-US" sz="3600" dirty="0"/>
          </a:p>
        </p:txBody>
      </p:sp>
    </p:spTree>
    <p:extLst>
      <p:ext uri="{BB962C8B-B14F-4D97-AF65-F5344CB8AC3E}">
        <p14:creationId xmlns:p14="http://schemas.microsoft.com/office/powerpoint/2010/main" val="1055284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8325" y="0"/>
            <a:ext cx="6400800" cy="1457688"/>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28800" y="1389154"/>
            <a:ext cx="6400800" cy="5221196"/>
          </a:xfrm>
          <a:prstGeom prst="rect">
            <a:avLst/>
          </a:prstGeom>
        </p:spPr>
      </p:pic>
    </p:spTree>
    <p:extLst>
      <p:ext uri="{BB962C8B-B14F-4D97-AF65-F5344CB8AC3E}">
        <p14:creationId xmlns:p14="http://schemas.microsoft.com/office/powerpoint/2010/main" val="9147516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7" name="Title 1"/>
          <p:cNvSpPr txBox="1">
            <a:spLocks/>
          </p:cNvSpPr>
          <p:nvPr/>
        </p:nvSpPr>
        <p:spPr>
          <a:xfrm>
            <a:off x="722313" y="704237"/>
            <a:ext cx="7772400" cy="1878806"/>
          </a:xfrm>
          <a:prstGeom prst="rect">
            <a:avLst/>
          </a:prstGeom>
        </p:spPr>
        <p:txBody>
          <a:bodyPr vert="horz" lIns="91440" tIns="45720" rIns="91440" bIns="45720" rtlCol="0" anchor="b">
            <a:noAutofit/>
          </a:bodyPr>
          <a:lstStyle>
            <a:lvl1pPr algn="ctr" defTabSz="685800" rtl="0" eaLnBrk="1" latinLnBrk="0" hangingPunct="1">
              <a:lnSpc>
                <a:spcPct val="100000"/>
              </a:lnSpc>
              <a:spcBef>
                <a:spcPct val="0"/>
              </a:spcBef>
              <a:buNone/>
              <a:defRPr sz="6000" kern="120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z="3600" dirty="0" smtClean="0"/>
              <a:t>Text analysis</a:t>
            </a:r>
            <a:endParaRPr lang="en-US" sz="3600" dirty="0"/>
          </a:p>
        </p:txBody>
      </p:sp>
    </p:spTree>
    <p:extLst>
      <p:ext uri="{BB962C8B-B14F-4D97-AF65-F5344CB8AC3E}">
        <p14:creationId xmlns:p14="http://schemas.microsoft.com/office/powerpoint/2010/main" val="452054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0439" y="1385859"/>
            <a:ext cx="8042787" cy="3416320"/>
          </a:xfrm>
          <a:prstGeom prst="rect">
            <a:avLst/>
          </a:prstGeom>
          <a:noFill/>
        </p:spPr>
        <p:txBody>
          <a:bodyPr wrap="square" rtlCol="0">
            <a:spAutoFit/>
          </a:bodyPr>
          <a:lstStyle/>
          <a:p>
            <a:r>
              <a:rPr lang="en-US" dirty="0"/>
              <a:t>The Post obtained draft versions of 12 audits by the inspector general’s office, covering projects from the Caribbean to Pakistan to the Republic of Georgia between 2011 and 2013. The drafts are confidential and rarely become public. The Post compared the drafts with the final reports published by the inspector general’s office and interviewed former and current employees. E-mails and other internal records also were reviewed</a:t>
            </a:r>
            <a:r>
              <a:rPr lang="en-US" dirty="0" smtClean="0"/>
              <a:t>.</a:t>
            </a:r>
          </a:p>
          <a:p>
            <a:endParaRPr lang="en-US" dirty="0"/>
          </a:p>
          <a:p>
            <a:r>
              <a:rPr lang="en-US" dirty="0"/>
              <a:t>The Post tracked changes in the language that auditors used to describe USAID and its mission offices. The analysis found that more than 400 negative references were removed from the audits between the draft and final versions</a:t>
            </a:r>
            <a:r>
              <a:rPr lang="en-US" dirty="0" smtClean="0"/>
              <a:t>.</a:t>
            </a:r>
          </a:p>
          <a:p>
            <a:endParaRPr lang="en-US"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601" y="285750"/>
            <a:ext cx="7012312" cy="1100109"/>
          </a:xfrm>
          <a:prstGeom prst="rect">
            <a:avLst/>
          </a:prstGeom>
        </p:spPr>
      </p:pic>
      <p:sp>
        <p:nvSpPr>
          <p:cNvPr id="5" name="TextBox 4"/>
          <p:cNvSpPr txBox="1"/>
          <p:nvPr/>
        </p:nvSpPr>
        <p:spPr>
          <a:xfrm>
            <a:off x="1465004" y="4617513"/>
            <a:ext cx="6135329" cy="338554"/>
          </a:xfrm>
          <a:prstGeom prst="rect">
            <a:avLst/>
          </a:prstGeom>
          <a:noFill/>
        </p:spPr>
        <p:txBody>
          <a:bodyPr wrap="square" rtlCol="0">
            <a:spAutoFit/>
          </a:bodyPr>
          <a:lstStyle/>
          <a:p>
            <a:pPr algn="ctr"/>
            <a:r>
              <a:rPr lang="en-US" sz="1600" dirty="0">
                <a:solidFill>
                  <a:schemeClr val="tx1">
                    <a:lumMod val="50000"/>
                    <a:lumOff val="50000"/>
                  </a:schemeClr>
                </a:solidFill>
                <a:latin typeface="+mj-lt"/>
              </a:rPr>
              <a:t>Sentiment analysis used by </a:t>
            </a:r>
            <a:r>
              <a:rPr lang="en-US" sz="1600" i="1" dirty="0">
                <a:solidFill>
                  <a:schemeClr val="tx1">
                    <a:lumMod val="50000"/>
                    <a:lumOff val="50000"/>
                  </a:schemeClr>
                </a:solidFill>
                <a:latin typeface="+mj-lt"/>
              </a:rPr>
              <a:t>Washington Post</a:t>
            </a:r>
            <a:r>
              <a:rPr lang="en-US" sz="1600" dirty="0">
                <a:solidFill>
                  <a:schemeClr val="tx1">
                    <a:lumMod val="50000"/>
                    <a:lumOff val="50000"/>
                  </a:schemeClr>
                </a:solidFill>
                <a:latin typeface="+mj-lt"/>
              </a:rPr>
              <a:t>, 2014</a:t>
            </a:r>
          </a:p>
        </p:txBody>
      </p:sp>
    </p:spTree>
    <p:extLst>
      <p:ext uri="{BB962C8B-B14F-4D97-AF65-F5344CB8AC3E}">
        <p14:creationId xmlns:p14="http://schemas.microsoft.com/office/powerpoint/2010/main" val="2109766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524000" y="438150"/>
            <a:ext cx="5905500" cy="1721201"/>
          </a:xfrm>
          <a:prstGeom prst="rect">
            <a:avLst/>
          </a:prstGeom>
        </p:spPr>
      </p:pic>
      <p:sp>
        <p:nvSpPr>
          <p:cNvPr id="4" name="Rectangle 3"/>
          <p:cNvSpPr/>
          <p:nvPr/>
        </p:nvSpPr>
        <p:spPr>
          <a:xfrm>
            <a:off x="1066800" y="2419350"/>
            <a:ext cx="7086600" cy="2246769"/>
          </a:xfrm>
          <a:prstGeom prst="rect">
            <a:avLst/>
          </a:prstGeom>
        </p:spPr>
        <p:txBody>
          <a:bodyPr wrap="square">
            <a:spAutoFit/>
          </a:bodyPr>
          <a:lstStyle/>
          <a:p>
            <a:r>
              <a:rPr lang="en-US" sz="1600" dirty="0">
                <a:latin typeface="+mj-lt"/>
              </a:rPr>
              <a:t>Technical troubles with a new system meant that almost 70,000 North Carolina residents received their food stamps late this summer. That’s 8.5 percent of the number of clients the state currently serves every month. The problem was eventually traced to web browser compatibility issues. WRAL reporter Tyler Dukes obtained 4,500 pages of emails — on paper — from various government departments and used </a:t>
            </a:r>
            <a:r>
              <a:rPr lang="en-US" sz="1600" dirty="0" err="1">
                <a:latin typeface="+mj-lt"/>
              </a:rPr>
              <a:t>DocumentCloud</a:t>
            </a:r>
            <a:r>
              <a:rPr lang="en-US" sz="1600" dirty="0">
                <a:latin typeface="+mj-lt"/>
              </a:rPr>
              <a:t> and Overview to piece together this story</a:t>
            </a:r>
            <a:r>
              <a:rPr lang="en-US" sz="1600" dirty="0" smtClean="0">
                <a:latin typeface="+mj-lt"/>
              </a:rPr>
              <a:t>. </a:t>
            </a:r>
          </a:p>
          <a:p>
            <a:endParaRPr lang="en-US" sz="1400" dirty="0">
              <a:solidFill>
                <a:schemeClr val="tx1">
                  <a:lumMod val="50000"/>
                  <a:lumOff val="50000"/>
                </a:schemeClr>
              </a:solidFill>
              <a:latin typeface="+mj-lt"/>
            </a:endParaRPr>
          </a:p>
          <a:p>
            <a:r>
              <a:rPr lang="en-US" sz="1400" i="1" dirty="0">
                <a:solidFill>
                  <a:schemeClr val="tx1">
                    <a:lumMod val="50000"/>
                    <a:lumOff val="50000"/>
                  </a:schemeClr>
                </a:solidFill>
                <a:latin typeface="+mj-lt"/>
              </a:rPr>
              <a:t>https://</a:t>
            </a:r>
            <a:r>
              <a:rPr lang="en-US" sz="1400" i="1" dirty="0" err="1">
                <a:solidFill>
                  <a:schemeClr val="tx1">
                    <a:lumMod val="50000"/>
                    <a:lumOff val="50000"/>
                  </a:schemeClr>
                </a:solidFill>
                <a:latin typeface="+mj-lt"/>
              </a:rPr>
              <a:t>blog.overviewdocs.com</a:t>
            </a:r>
            <a:r>
              <a:rPr lang="en-US" sz="1400" i="1" dirty="0">
                <a:solidFill>
                  <a:schemeClr val="tx1">
                    <a:lumMod val="50000"/>
                    <a:lumOff val="50000"/>
                  </a:schemeClr>
                </a:solidFill>
                <a:latin typeface="+mj-lt"/>
              </a:rPr>
              <a:t>/completed-stories/</a:t>
            </a:r>
          </a:p>
        </p:txBody>
      </p:sp>
    </p:spTree>
    <p:extLst>
      <p:ext uri="{BB962C8B-B14F-4D97-AF65-F5344CB8AC3E}">
        <p14:creationId xmlns:p14="http://schemas.microsoft.com/office/powerpoint/2010/main" val="19102416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38200" y="4324350"/>
            <a:ext cx="7391400" cy="584775"/>
          </a:xfrm>
          <a:prstGeom prst="rect">
            <a:avLst/>
          </a:prstGeom>
        </p:spPr>
        <p:txBody>
          <a:bodyPr wrap="square">
            <a:spAutoFit/>
          </a:bodyPr>
          <a:lstStyle/>
          <a:p>
            <a:r>
              <a:rPr lang="en-US" sz="1600" dirty="0" smtClean="0">
                <a:solidFill>
                  <a:schemeClr val="tx1">
                    <a:lumMod val="50000"/>
                    <a:lumOff val="50000"/>
                  </a:schemeClr>
                </a:solidFill>
                <a:latin typeface="+mj-lt"/>
              </a:rPr>
              <a:t>Overview’s “topic tree” (unsupervised TF-IDF clustering) used to find a group of key emails from a mailing list (Tyler Dukes / WRAL)</a:t>
            </a:r>
            <a:endParaRPr lang="en-US" sz="1600" dirty="0">
              <a:solidFill>
                <a:schemeClr val="tx1">
                  <a:lumMod val="50000"/>
                  <a:lumOff val="50000"/>
                </a:schemeClr>
              </a:solidFill>
              <a:latin typeface="+mj-lt"/>
            </a:endParaRPr>
          </a:p>
        </p:txBody>
      </p:sp>
      <p:pic>
        <p:nvPicPr>
          <p:cNvPr id="2" name="Picture 1"/>
          <p:cNvPicPr>
            <a:picLocks noChangeAspect="1"/>
          </p:cNvPicPr>
          <p:nvPr/>
        </p:nvPicPr>
        <p:blipFill>
          <a:blip r:embed="rId3"/>
          <a:stretch>
            <a:fillRect/>
          </a:stretch>
        </p:blipFill>
        <p:spPr>
          <a:xfrm>
            <a:off x="1304006" y="133350"/>
            <a:ext cx="6459788" cy="4071429"/>
          </a:xfrm>
          <a:prstGeom prst="rect">
            <a:avLst/>
          </a:prstGeom>
        </p:spPr>
      </p:pic>
    </p:spTree>
    <p:extLst>
      <p:ext uri="{BB962C8B-B14F-4D97-AF65-F5344CB8AC3E}">
        <p14:creationId xmlns:p14="http://schemas.microsoft.com/office/powerpoint/2010/main" val="42278958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Executive.thmx</Template>
  <TotalTime>9246</TotalTime>
  <Words>679</Words>
  <Application>Microsoft Macintosh PowerPoint</Application>
  <PresentationFormat>On-screen Show (16:9)</PresentationFormat>
  <Paragraphs>115</Paragraphs>
  <Slides>33</Slides>
  <Notes>31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Calibri</vt:lpstr>
      <vt:lpstr>Century Gothic</vt:lpstr>
      <vt:lpstr>Consolas</vt:lpstr>
      <vt:lpstr>Courier New</vt:lpstr>
      <vt:lpstr>Palatino Linotype</vt:lpstr>
      <vt:lpstr>Arial</vt:lpstr>
      <vt:lpstr>Executive</vt:lpstr>
      <vt:lpstr> Algorithms week 1:  Algorithms in Journalism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New York Times 2016 Election Predictions</vt:lpstr>
      <vt:lpstr>Randomization to detect insider trading</vt:lpstr>
      <vt:lpstr>Randomization to detect secret payments?</vt:lpstr>
      <vt:lpstr>PowerPoint Presentation</vt:lpstr>
      <vt:lpstr>Florida sentencing analysis adjusted for “points”</vt:lpstr>
      <vt:lpstr>Swiss judges: a natural experiment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do you know you’re right?</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Research to Stories</dc:title>
  <dc:creator>Jonathan Stray</dc:creator>
  <cp:lastModifiedBy>Microsoft Office User</cp:lastModifiedBy>
  <cp:revision>69</cp:revision>
  <dcterms:created xsi:type="dcterms:W3CDTF">2015-02-17T17:34:02Z</dcterms:created>
  <dcterms:modified xsi:type="dcterms:W3CDTF">2018-07-18T13:55:29Z</dcterms:modified>
</cp:coreProperties>
</file>

<file path=docProps/thumbnail.jpeg>
</file>